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37" r:id="rId1"/>
  </p:sldMasterIdLst>
  <p:notesMasterIdLst>
    <p:notesMasterId r:id="rId19"/>
  </p:notesMasterIdLst>
  <p:sldIdLst>
    <p:sldId id="256" r:id="rId2"/>
    <p:sldId id="257" r:id="rId3"/>
    <p:sldId id="261" r:id="rId4"/>
    <p:sldId id="345" r:id="rId5"/>
    <p:sldId id="346" r:id="rId6"/>
    <p:sldId id="347" r:id="rId7"/>
    <p:sldId id="348" r:id="rId8"/>
    <p:sldId id="349" r:id="rId9"/>
    <p:sldId id="350" r:id="rId10"/>
    <p:sldId id="351" r:id="rId11"/>
    <p:sldId id="352" r:id="rId12"/>
    <p:sldId id="353" r:id="rId13"/>
    <p:sldId id="354" r:id="rId14"/>
    <p:sldId id="355" r:id="rId15"/>
    <p:sldId id="356" r:id="rId16"/>
    <p:sldId id="357" r:id="rId17"/>
    <p:sldId id="358" r:id="rId18"/>
  </p:sldIdLst>
  <p:sldSz cx="9144000" cy="5143500" type="screen16x9"/>
  <p:notesSz cx="6858000" cy="9144000"/>
  <p:embeddedFontLst>
    <p:embeddedFont>
      <p:font typeface="Fira Sans Extra Condensed Medium" panose="020B0603050000020004" pitchFamily="34" charset="0"/>
      <p:regular r:id="rId20"/>
      <p:bold r:id="rId21"/>
      <p:italic r:id="rId22"/>
      <p:boldItalic r:id="rId23"/>
    </p:embeddedFont>
    <p:embeddedFont>
      <p:font typeface="Livvic" pitchFamily="2" charset="77"/>
      <p:regular r:id="rId24"/>
      <p:bold r:id="rId25"/>
      <p:italic r:id="rId26"/>
      <p:boldItalic r:id="rId27"/>
    </p:embeddedFont>
    <p:embeddedFont>
      <p:font typeface="Roboto Condensed Light" panose="020F0302020204030204" pitchFamily="34" charset="0"/>
      <p:regular r:id="rId28"/>
      <p:bold r:id="rId29"/>
      <p:italic r:id="rId30"/>
      <p:boldItalic r:id="rId31"/>
    </p:embeddedFont>
    <p:embeddedFont>
      <p:font typeface="Squada One" panose="02000000000000000000" pitchFamily="2" charset="0"/>
      <p:regular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5524328-C407-466B-8B86-53A42F38A5B2}">
  <a:tblStyle styleId="{C5524328-C407-466B-8B86-53A42F38A5B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37"/>
  </p:normalViewPr>
  <p:slideViewPr>
    <p:cSldViewPr snapToGrid="0">
      <p:cViewPr>
        <p:scale>
          <a:sx n="115" d="100"/>
          <a:sy n="115" d="100"/>
        </p:scale>
        <p:origin x="920" y="6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555f6d730f1d2774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555f6d730f1d2774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9d319948b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9d319948b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accent1"/>
            </a:gs>
            <a:gs pos="100000">
              <a:schemeClr val="accent2"/>
            </a:gs>
          </a:gsLst>
          <a:lin ang="5400012" scaled="0"/>
        </a:gra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1" name="Google Shape;11;p2"/>
          <p:cNvSpPr txBox="1"/>
          <p:nvPr/>
        </p:nvSpPr>
        <p:spPr>
          <a:xfrm flipH="1">
            <a:off x="1375550" y="3092475"/>
            <a:ext cx="6393000" cy="670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6000">
              <a:solidFill>
                <a:srgbClr val="FFFFFF"/>
              </a:solidFill>
              <a:latin typeface="Squada One"/>
              <a:ea typeface="Squada One"/>
              <a:cs typeface="Squada One"/>
              <a:sym typeface="Squada One"/>
            </a:endParaRPr>
          </a:p>
        </p:txBody>
      </p:sp>
      <p:pic>
        <p:nvPicPr>
          <p:cNvPr id="12" name="Google Shape;12;p2"/>
          <p:cNvPicPr preferRelativeResize="0"/>
          <p:nvPr/>
        </p:nvPicPr>
        <p:blipFill>
          <a:blip r:embed="rId2">
            <a:alphaModFix/>
          </a:blip>
          <a:stretch>
            <a:fillRect/>
          </a:stretch>
        </p:blipFill>
        <p:spPr>
          <a:xfrm>
            <a:off x="63" y="-399756"/>
            <a:ext cx="9144000" cy="4369387"/>
          </a:xfrm>
          <a:prstGeom prst="rect">
            <a:avLst/>
          </a:prstGeom>
          <a:noFill/>
          <a:ln>
            <a:noFill/>
          </a:ln>
        </p:spPr>
      </p:pic>
      <p:sp>
        <p:nvSpPr>
          <p:cNvPr id="13" name="Google Shape;13;p2"/>
          <p:cNvSpPr txBox="1">
            <a:spLocks noGrp="1"/>
          </p:cNvSpPr>
          <p:nvPr>
            <p:ph type="title"/>
          </p:nvPr>
        </p:nvSpPr>
        <p:spPr>
          <a:xfrm>
            <a:off x="457200" y="2932650"/>
            <a:ext cx="8229600" cy="5109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spcBef>
                <a:spcPts val="0"/>
              </a:spcBef>
              <a:spcAft>
                <a:spcPts val="0"/>
              </a:spcAft>
              <a:buSzPts val="3000"/>
              <a:buFont typeface="Squada One"/>
              <a:buNone/>
              <a:defRPr sz="3000">
                <a:latin typeface="Squada One"/>
                <a:ea typeface="Squada One"/>
                <a:cs typeface="Squada One"/>
                <a:sym typeface="Squada One"/>
              </a:defRPr>
            </a:lvl2pPr>
            <a:lvl3pPr lvl="2">
              <a:spcBef>
                <a:spcPts val="0"/>
              </a:spcBef>
              <a:spcAft>
                <a:spcPts val="0"/>
              </a:spcAft>
              <a:buSzPts val="3000"/>
              <a:buFont typeface="Squada One"/>
              <a:buNone/>
              <a:defRPr sz="3000">
                <a:latin typeface="Squada One"/>
                <a:ea typeface="Squada One"/>
                <a:cs typeface="Squada One"/>
                <a:sym typeface="Squada One"/>
              </a:defRPr>
            </a:lvl3pPr>
            <a:lvl4pPr lvl="3">
              <a:spcBef>
                <a:spcPts val="0"/>
              </a:spcBef>
              <a:spcAft>
                <a:spcPts val="0"/>
              </a:spcAft>
              <a:buSzPts val="3000"/>
              <a:buFont typeface="Squada One"/>
              <a:buNone/>
              <a:defRPr sz="3000">
                <a:latin typeface="Squada One"/>
                <a:ea typeface="Squada One"/>
                <a:cs typeface="Squada One"/>
                <a:sym typeface="Squada One"/>
              </a:defRPr>
            </a:lvl4pPr>
            <a:lvl5pPr lvl="4">
              <a:spcBef>
                <a:spcPts val="0"/>
              </a:spcBef>
              <a:spcAft>
                <a:spcPts val="0"/>
              </a:spcAft>
              <a:buSzPts val="3000"/>
              <a:buFont typeface="Squada One"/>
              <a:buNone/>
              <a:defRPr sz="3000">
                <a:latin typeface="Squada One"/>
                <a:ea typeface="Squada One"/>
                <a:cs typeface="Squada One"/>
                <a:sym typeface="Squada One"/>
              </a:defRPr>
            </a:lvl5pPr>
            <a:lvl6pPr lvl="5">
              <a:spcBef>
                <a:spcPts val="0"/>
              </a:spcBef>
              <a:spcAft>
                <a:spcPts val="0"/>
              </a:spcAft>
              <a:buSzPts val="3000"/>
              <a:buFont typeface="Squada One"/>
              <a:buNone/>
              <a:defRPr sz="3000">
                <a:latin typeface="Squada One"/>
                <a:ea typeface="Squada One"/>
                <a:cs typeface="Squada One"/>
                <a:sym typeface="Squada One"/>
              </a:defRPr>
            </a:lvl6pPr>
            <a:lvl7pPr lvl="6">
              <a:spcBef>
                <a:spcPts val="0"/>
              </a:spcBef>
              <a:spcAft>
                <a:spcPts val="0"/>
              </a:spcAft>
              <a:buSzPts val="3000"/>
              <a:buFont typeface="Squada One"/>
              <a:buNone/>
              <a:defRPr sz="3000">
                <a:latin typeface="Squada One"/>
                <a:ea typeface="Squada One"/>
                <a:cs typeface="Squada One"/>
                <a:sym typeface="Squada One"/>
              </a:defRPr>
            </a:lvl7pPr>
            <a:lvl8pPr lvl="7">
              <a:spcBef>
                <a:spcPts val="0"/>
              </a:spcBef>
              <a:spcAft>
                <a:spcPts val="0"/>
              </a:spcAft>
              <a:buSzPts val="3000"/>
              <a:buFont typeface="Squada One"/>
              <a:buNone/>
              <a:defRPr sz="3000">
                <a:latin typeface="Squada One"/>
                <a:ea typeface="Squada One"/>
                <a:cs typeface="Squada One"/>
                <a:sym typeface="Squada One"/>
              </a:defRPr>
            </a:lvl8pPr>
            <a:lvl9pPr lvl="8">
              <a:spcBef>
                <a:spcPts val="0"/>
              </a:spcBef>
              <a:spcAft>
                <a:spcPts val="0"/>
              </a:spcAft>
              <a:buSzPts val="3000"/>
              <a:buFont typeface="Squada One"/>
              <a:buNone/>
              <a:defRPr sz="3000">
                <a:latin typeface="Squada One"/>
                <a:ea typeface="Squada One"/>
                <a:cs typeface="Squada One"/>
                <a:sym typeface="Squada One"/>
              </a:defRPr>
            </a:lvl9pPr>
          </a:lstStyle>
          <a:p>
            <a:endParaRPr/>
          </a:p>
        </p:txBody>
      </p:sp>
      <p:sp>
        <p:nvSpPr>
          <p:cNvPr id="14" name="Google Shape;14;p2"/>
          <p:cNvSpPr txBox="1">
            <a:spLocks noGrp="1"/>
          </p:cNvSpPr>
          <p:nvPr>
            <p:ph type="subTitle" idx="1"/>
          </p:nvPr>
        </p:nvSpPr>
        <p:spPr>
          <a:xfrm>
            <a:off x="457275" y="3192525"/>
            <a:ext cx="8229600" cy="417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7" name="Google Shape;17;p3"/>
          <p:cNvSpPr txBox="1">
            <a:spLocks noGrp="1"/>
          </p:cNvSpPr>
          <p:nvPr>
            <p:ph type="ctrTitle"/>
          </p:nvPr>
        </p:nvSpPr>
        <p:spPr>
          <a:xfrm>
            <a:off x="4297175" y="2355550"/>
            <a:ext cx="4299000" cy="650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8" name="Google Shape;18;p3"/>
          <p:cNvSpPr txBox="1">
            <a:spLocks noGrp="1"/>
          </p:cNvSpPr>
          <p:nvPr>
            <p:ph type="title" idx="2" hasCustomPrompt="1"/>
          </p:nvPr>
        </p:nvSpPr>
        <p:spPr>
          <a:xfrm>
            <a:off x="4297175" y="1317160"/>
            <a:ext cx="4299000" cy="109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10000"/>
              <a:buNone/>
              <a:defRPr sz="100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subTitle" idx="1"/>
          </p:nvPr>
        </p:nvSpPr>
        <p:spPr>
          <a:xfrm>
            <a:off x="4297175" y="2900355"/>
            <a:ext cx="42990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pic>
        <p:nvPicPr>
          <p:cNvPr id="20" name="Google Shape;20;p3"/>
          <p:cNvPicPr preferRelativeResize="0"/>
          <p:nvPr/>
        </p:nvPicPr>
        <p:blipFill>
          <a:blip r:embed="rId2">
            <a:alphaModFix/>
          </a:blip>
          <a:stretch>
            <a:fillRect/>
          </a:stretch>
        </p:blipFill>
        <p:spPr>
          <a:xfrm>
            <a:off x="16176" y="-501681"/>
            <a:ext cx="3802725" cy="3431200"/>
          </a:xfrm>
          <a:prstGeom prst="rect">
            <a:avLst/>
          </a:prstGeom>
          <a:noFill/>
          <a:ln>
            <a:noFill/>
          </a:ln>
        </p:spPr>
      </p:pic>
      <p:pic>
        <p:nvPicPr>
          <p:cNvPr id="21" name="Google Shape;21;p3"/>
          <p:cNvPicPr preferRelativeResize="0"/>
          <p:nvPr/>
        </p:nvPicPr>
        <p:blipFill>
          <a:blip r:embed="rId2">
            <a:alphaModFix/>
          </a:blip>
          <a:stretch>
            <a:fillRect/>
          </a:stretch>
        </p:blipFill>
        <p:spPr>
          <a:xfrm rot="10800000" flipH="1">
            <a:off x="10" y="2213744"/>
            <a:ext cx="3802725" cy="3431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24" name="Google Shape;24;p4"/>
          <p:cNvPicPr preferRelativeResize="0"/>
          <p:nvPr/>
        </p:nvPicPr>
        <p:blipFill>
          <a:blip r:embed="rId2">
            <a:alphaModFix/>
          </a:blip>
          <a:stretch>
            <a:fillRect/>
          </a:stretch>
        </p:blipFill>
        <p:spPr>
          <a:xfrm>
            <a:off x="-580849" y="-923890"/>
            <a:ext cx="2300675" cy="2075900"/>
          </a:xfrm>
          <a:prstGeom prst="rect">
            <a:avLst/>
          </a:prstGeom>
          <a:noFill/>
          <a:ln>
            <a:noFill/>
          </a:ln>
        </p:spPr>
      </p:pic>
      <p:pic>
        <p:nvPicPr>
          <p:cNvPr id="25" name="Google Shape;25;p4"/>
          <p:cNvPicPr preferRelativeResize="0"/>
          <p:nvPr/>
        </p:nvPicPr>
        <p:blipFill>
          <a:blip r:embed="rId2">
            <a:alphaModFix/>
          </a:blip>
          <a:stretch>
            <a:fillRect/>
          </a:stretch>
        </p:blipFill>
        <p:spPr>
          <a:xfrm rot="10800000">
            <a:off x="7251655" y="3988100"/>
            <a:ext cx="2300675" cy="2075900"/>
          </a:xfrm>
          <a:prstGeom prst="rect">
            <a:avLst/>
          </a:prstGeom>
          <a:noFill/>
          <a:ln>
            <a:noFill/>
          </a:ln>
        </p:spPr>
      </p:pic>
      <p:sp>
        <p:nvSpPr>
          <p:cNvPr id="26" name="Google Shape;26;p4"/>
          <p:cNvSpPr txBox="1">
            <a:spLocks noGrp="1"/>
          </p:cNvSpPr>
          <p:nvPr>
            <p:ph type="ctrTitle"/>
          </p:nvPr>
        </p:nvSpPr>
        <p:spPr>
          <a:xfrm flipH="1">
            <a:off x="502200" y="445025"/>
            <a:ext cx="8184600" cy="670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7" name="Google Shape;27;p4"/>
          <p:cNvSpPr txBox="1">
            <a:spLocks noGrp="1"/>
          </p:cNvSpPr>
          <p:nvPr>
            <p:ph type="subTitle" idx="1"/>
          </p:nvPr>
        </p:nvSpPr>
        <p:spPr>
          <a:xfrm>
            <a:off x="1255350" y="1454625"/>
            <a:ext cx="6633300" cy="3243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200"/>
              <a:buFont typeface="Livvic"/>
              <a:buAutoNum type="arabicPeriod"/>
              <a:defRPr sz="1200"/>
            </a:lvl1pPr>
            <a:lvl2pPr lvl="1" rtl="0">
              <a:lnSpc>
                <a:spcPct val="100000"/>
              </a:lnSpc>
              <a:spcBef>
                <a:spcPts val="0"/>
              </a:spcBef>
              <a:spcAft>
                <a:spcPts val="0"/>
              </a:spcAft>
              <a:buSzPts val="1200"/>
              <a:buAutoNum type="alphaLcPeriod"/>
              <a:defRPr sz="1200"/>
            </a:lvl2pPr>
            <a:lvl3pPr lvl="2" rtl="0">
              <a:lnSpc>
                <a:spcPct val="100000"/>
              </a:lnSpc>
              <a:spcBef>
                <a:spcPts val="0"/>
              </a:spcBef>
              <a:spcAft>
                <a:spcPts val="0"/>
              </a:spcAft>
              <a:buSzPts val="1200"/>
              <a:buAutoNum type="romanLcPeriod"/>
              <a:defRPr sz="1200"/>
            </a:lvl3pPr>
            <a:lvl4pPr lvl="3" rtl="0">
              <a:lnSpc>
                <a:spcPct val="100000"/>
              </a:lnSpc>
              <a:spcBef>
                <a:spcPts val="0"/>
              </a:spcBef>
              <a:spcAft>
                <a:spcPts val="0"/>
              </a:spcAft>
              <a:buSzPts val="1200"/>
              <a:buAutoNum type="arabicPeriod"/>
              <a:defRPr sz="1200"/>
            </a:lvl4pPr>
            <a:lvl5pPr lvl="4" rtl="0">
              <a:lnSpc>
                <a:spcPct val="100000"/>
              </a:lnSpc>
              <a:spcBef>
                <a:spcPts val="0"/>
              </a:spcBef>
              <a:spcAft>
                <a:spcPts val="0"/>
              </a:spcAft>
              <a:buSzPts val="1200"/>
              <a:buAutoNum type="alphaLcPeriod"/>
              <a:defRPr sz="1200"/>
            </a:lvl5pPr>
            <a:lvl6pPr lvl="5" rtl="0">
              <a:lnSpc>
                <a:spcPct val="100000"/>
              </a:lnSpc>
              <a:spcBef>
                <a:spcPts val="0"/>
              </a:spcBef>
              <a:spcAft>
                <a:spcPts val="0"/>
              </a:spcAft>
              <a:buSzPts val="1200"/>
              <a:buAutoNum type="romanLcPeriod"/>
              <a:defRPr sz="1200"/>
            </a:lvl6pPr>
            <a:lvl7pPr lvl="6" rtl="0">
              <a:lnSpc>
                <a:spcPct val="100000"/>
              </a:lnSpc>
              <a:spcBef>
                <a:spcPts val="0"/>
              </a:spcBef>
              <a:spcAft>
                <a:spcPts val="0"/>
              </a:spcAft>
              <a:buSzPts val="1200"/>
              <a:buAutoNum type="arabicPeriod"/>
              <a:defRPr sz="1200"/>
            </a:lvl7pPr>
            <a:lvl8pPr lvl="7" rtl="0">
              <a:lnSpc>
                <a:spcPct val="100000"/>
              </a:lnSpc>
              <a:spcBef>
                <a:spcPts val="0"/>
              </a:spcBef>
              <a:spcAft>
                <a:spcPts val="0"/>
              </a:spcAft>
              <a:buSzPts val="1200"/>
              <a:buAutoNum type="alphaLcPeriod"/>
              <a:defRPr sz="1200"/>
            </a:lvl8pPr>
            <a:lvl9pPr lvl="8" rtl="0">
              <a:lnSpc>
                <a:spcPct val="100000"/>
              </a:lnSpc>
              <a:spcBef>
                <a:spcPts val="0"/>
              </a:spcBef>
              <a:spcAft>
                <a:spcPts val="0"/>
              </a:spcAft>
              <a:buSzPts val="1200"/>
              <a:buAutoNum type="romanLcPeriod"/>
              <a:defRPr sz="1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0" name="Google Shape;40;p6"/>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pic>
        <p:nvPicPr>
          <p:cNvPr id="41" name="Google Shape;41;p6"/>
          <p:cNvPicPr preferRelativeResize="0"/>
          <p:nvPr/>
        </p:nvPicPr>
        <p:blipFill>
          <a:blip r:embed="rId2">
            <a:alphaModFix/>
          </a:blip>
          <a:stretch>
            <a:fillRect/>
          </a:stretch>
        </p:blipFill>
        <p:spPr>
          <a:xfrm>
            <a:off x="0" y="0"/>
            <a:ext cx="2300675" cy="20759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8"/>
        <p:cNvGrpSpPr/>
        <p:nvPr/>
      </p:nvGrpSpPr>
      <p:grpSpPr>
        <a:xfrm>
          <a:off x="0" y="0"/>
          <a:ext cx="0" cy="0"/>
          <a:chOff x="0" y="0"/>
          <a:chExt cx="0" cy="0"/>
        </a:xfrm>
      </p:grpSpPr>
      <p:sp>
        <p:nvSpPr>
          <p:cNvPr id="79" name="Google Shape;7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2">
  <p:cSld name="CUSTOM_32">
    <p:spTree>
      <p:nvGrpSpPr>
        <p:cNvPr id="1" name="Shape 119"/>
        <p:cNvGrpSpPr/>
        <p:nvPr/>
      </p:nvGrpSpPr>
      <p:grpSpPr>
        <a:xfrm>
          <a:off x="0" y="0"/>
          <a:ext cx="0" cy="0"/>
          <a:chOff x="0" y="0"/>
          <a:chExt cx="0" cy="0"/>
        </a:xfrm>
      </p:grpSpPr>
      <p:sp>
        <p:nvSpPr>
          <p:cNvPr id="120" name="Google Shape;120;p16"/>
          <p:cNvSpPr txBox="1">
            <a:spLocks noGrp="1"/>
          </p:cNvSpPr>
          <p:nvPr>
            <p:ph type="subTitle" idx="1"/>
          </p:nvPr>
        </p:nvSpPr>
        <p:spPr>
          <a:xfrm>
            <a:off x="4511650" y="3131900"/>
            <a:ext cx="3717900" cy="36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Font typeface="Arial"/>
              <a:buChar char="-"/>
              <a:defRPr sz="1600"/>
            </a:lvl1pPr>
            <a:lvl2pPr lvl="1" algn="ctr" rtl="0">
              <a:lnSpc>
                <a:spcPct val="100000"/>
              </a:lnSpc>
              <a:spcBef>
                <a:spcPts val="0"/>
              </a:spcBef>
              <a:spcAft>
                <a:spcPts val="0"/>
              </a:spcAft>
              <a:buClr>
                <a:schemeClr val="dk1"/>
              </a:buClr>
              <a:buSzPts val="1400"/>
              <a:buFont typeface="Arial"/>
              <a:buChar char="-"/>
              <a:defRPr sz="1000"/>
            </a:lvl2pPr>
            <a:lvl3pPr lvl="2" algn="ctr" rtl="0">
              <a:lnSpc>
                <a:spcPct val="100000"/>
              </a:lnSpc>
              <a:spcBef>
                <a:spcPts val="0"/>
              </a:spcBef>
              <a:spcAft>
                <a:spcPts val="0"/>
              </a:spcAft>
              <a:buClr>
                <a:schemeClr val="dk1"/>
              </a:buClr>
              <a:buSzPts val="1400"/>
              <a:buFont typeface="Arial"/>
              <a:buChar char="-"/>
              <a:defRPr sz="1000"/>
            </a:lvl3pPr>
            <a:lvl4pPr lvl="3" algn="ctr" rtl="0">
              <a:lnSpc>
                <a:spcPct val="100000"/>
              </a:lnSpc>
              <a:spcBef>
                <a:spcPts val="0"/>
              </a:spcBef>
              <a:spcAft>
                <a:spcPts val="0"/>
              </a:spcAft>
              <a:buClr>
                <a:schemeClr val="dk1"/>
              </a:buClr>
              <a:buSzPts val="1400"/>
              <a:buFont typeface="Arial"/>
              <a:buChar char="-"/>
              <a:defRPr sz="1000"/>
            </a:lvl4pPr>
            <a:lvl5pPr lvl="4" algn="ctr" rtl="0">
              <a:lnSpc>
                <a:spcPct val="100000"/>
              </a:lnSpc>
              <a:spcBef>
                <a:spcPts val="0"/>
              </a:spcBef>
              <a:spcAft>
                <a:spcPts val="0"/>
              </a:spcAft>
              <a:buClr>
                <a:schemeClr val="dk1"/>
              </a:buClr>
              <a:buSzPts val="1400"/>
              <a:buFont typeface="Arial"/>
              <a:buChar char="-"/>
              <a:defRPr sz="1000"/>
            </a:lvl5pPr>
            <a:lvl6pPr lvl="5" algn="ctr" rtl="0">
              <a:lnSpc>
                <a:spcPct val="100000"/>
              </a:lnSpc>
              <a:spcBef>
                <a:spcPts val="0"/>
              </a:spcBef>
              <a:spcAft>
                <a:spcPts val="0"/>
              </a:spcAft>
              <a:buClr>
                <a:schemeClr val="dk1"/>
              </a:buClr>
              <a:buSzPts val="1400"/>
              <a:buFont typeface="Arial"/>
              <a:buChar char="-"/>
              <a:defRPr sz="1000"/>
            </a:lvl6pPr>
            <a:lvl7pPr lvl="6" algn="ctr" rtl="0">
              <a:lnSpc>
                <a:spcPct val="100000"/>
              </a:lnSpc>
              <a:spcBef>
                <a:spcPts val="0"/>
              </a:spcBef>
              <a:spcAft>
                <a:spcPts val="0"/>
              </a:spcAft>
              <a:buClr>
                <a:schemeClr val="dk1"/>
              </a:buClr>
              <a:buSzPts val="1400"/>
              <a:buFont typeface="Arial"/>
              <a:buChar char="-"/>
              <a:defRPr sz="1000"/>
            </a:lvl7pPr>
            <a:lvl8pPr lvl="7" algn="ctr" rtl="0">
              <a:lnSpc>
                <a:spcPct val="100000"/>
              </a:lnSpc>
              <a:spcBef>
                <a:spcPts val="0"/>
              </a:spcBef>
              <a:spcAft>
                <a:spcPts val="0"/>
              </a:spcAft>
              <a:buClr>
                <a:schemeClr val="dk1"/>
              </a:buClr>
              <a:buSzPts val="1400"/>
              <a:buFont typeface="Arial"/>
              <a:buChar char="-"/>
              <a:defRPr sz="1000"/>
            </a:lvl8pPr>
            <a:lvl9pPr lvl="8" algn="ctr" rtl="0">
              <a:lnSpc>
                <a:spcPct val="100000"/>
              </a:lnSpc>
              <a:spcBef>
                <a:spcPts val="0"/>
              </a:spcBef>
              <a:spcAft>
                <a:spcPts val="0"/>
              </a:spcAft>
              <a:buClr>
                <a:schemeClr val="dk1"/>
              </a:buClr>
              <a:buSzPts val="1400"/>
              <a:buFont typeface="Arial"/>
              <a:buChar char="-"/>
              <a:defRPr sz="1000"/>
            </a:lvl9pPr>
          </a:lstStyle>
          <a:p>
            <a:endParaRPr/>
          </a:p>
        </p:txBody>
      </p:sp>
      <p:sp>
        <p:nvSpPr>
          <p:cNvPr id="121" name="Google Shape;121;p16"/>
          <p:cNvSpPr txBox="1">
            <a:spLocks noGrp="1"/>
          </p:cNvSpPr>
          <p:nvPr>
            <p:ph type="ctrTitle"/>
          </p:nvPr>
        </p:nvSpPr>
        <p:spPr>
          <a:xfrm>
            <a:off x="4511650" y="1054625"/>
            <a:ext cx="3717900" cy="1864500"/>
          </a:xfrm>
          <a:prstGeom prst="rect">
            <a:avLst/>
          </a:prstGeom>
        </p:spPr>
        <p:txBody>
          <a:bodyPr spcFirstLastPara="1" wrap="square" lIns="91425" tIns="91425" rIns="91425" bIns="91425" anchor="ctr" anchorCtr="0">
            <a:noAutofit/>
          </a:bodyPr>
          <a:lstStyle>
            <a:lvl1pPr lvl="0" algn="r" rtl="0">
              <a:spcBef>
                <a:spcPts val="3400"/>
              </a:spcBef>
              <a:spcAft>
                <a:spcPts val="0"/>
              </a:spcAft>
              <a:buSzPts val="3600"/>
              <a:buNone/>
              <a:defRPr sz="24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pic>
        <p:nvPicPr>
          <p:cNvPr id="122" name="Google Shape;122;p16"/>
          <p:cNvPicPr preferRelativeResize="0"/>
          <p:nvPr/>
        </p:nvPicPr>
        <p:blipFill>
          <a:blip r:embed="rId2">
            <a:alphaModFix/>
          </a:blip>
          <a:stretch>
            <a:fillRect/>
          </a:stretch>
        </p:blipFill>
        <p:spPr>
          <a:xfrm>
            <a:off x="16176" y="-501681"/>
            <a:ext cx="3802725" cy="3431200"/>
          </a:xfrm>
          <a:prstGeom prst="rect">
            <a:avLst/>
          </a:prstGeom>
          <a:noFill/>
          <a:ln>
            <a:noFill/>
          </a:ln>
        </p:spPr>
      </p:pic>
      <p:pic>
        <p:nvPicPr>
          <p:cNvPr id="123" name="Google Shape;123;p16"/>
          <p:cNvPicPr preferRelativeResize="0"/>
          <p:nvPr/>
        </p:nvPicPr>
        <p:blipFill>
          <a:blip r:embed="rId2">
            <a:alphaModFix/>
          </a:blip>
          <a:stretch>
            <a:fillRect/>
          </a:stretch>
        </p:blipFill>
        <p:spPr>
          <a:xfrm rot="10800000" flipH="1">
            <a:off x="10" y="2213744"/>
            <a:ext cx="3802725" cy="34312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7">
  <p:cSld name="CUSTOM_25">
    <p:spTree>
      <p:nvGrpSpPr>
        <p:cNvPr id="1" name="Shape 462"/>
        <p:cNvGrpSpPr/>
        <p:nvPr/>
      </p:nvGrpSpPr>
      <p:grpSpPr>
        <a:xfrm>
          <a:off x="0" y="0"/>
          <a:ext cx="0" cy="0"/>
          <a:chOff x="0" y="0"/>
          <a:chExt cx="0" cy="0"/>
        </a:xfrm>
      </p:grpSpPr>
      <p:pic>
        <p:nvPicPr>
          <p:cNvPr id="463" name="Google Shape;463;p50"/>
          <p:cNvPicPr preferRelativeResize="0"/>
          <p:nvPr/>
        </p:nvPicPr>
        <p:blipFill>
          <a:blip r:embed="rId2">
            <a:alphaModFix/>
          </a:blip>
          <a:stretch>
            <a:fillRect/>
          </a:stretch>
        </p:blipFill>
        <p:spPr>
          <a:xfrm>
            <a:off x="-551926" y="-847134"/>
            <a:ext cx="3136825" cy="2830350"/>
          </a:xfrm>
          <a:prstGeom prst="rect">
            <a:avLst/>
          </a:prstGeom>
          <a:noFill/>
          <a:ln>
            <a:noFill/>
          </a:ln>
        </p:spPr>
      </p:pic>
      <p:pic>
        <p:nvPicPr>
          <p:cNvPr id="464" name="Google Shape;464;p50"/>
          <p:cNvPicPr preferRelativeResize="0"/>
          <p:nvPr/>
        </p:nvPicPr>
        <p:blipFill>
          <a:blip r:embed="rId2">
            <a:alphaModFix/>
          </a:blip>
          <a:stretch>
            <a:fillRect/>
          </a:stretch>
        </p:blipFill>
        <p:spPr>
          <a:xfrm flipH="1">
            <a:off x="6559554" y="-846583"/>
            <a:ext cx="3136825" cy="2830350"/>
          </a:xfrm>
          <a:prstGeom prst="rect">
            <a:avLst/>
          </a:prstGeom>
          <a:noFill/>
          <a:ln>
            <a:noFill/>
          </a:ln>
        </p:spPr>
      </p:pic>
      <p:pic>
        <p:nvPicPr>
          <p:cNvPr id="465" name="Google Shape;465;p50"/>
          <p:cNvPicPr preferRelativeResize="0"/>
          <p:nvPr/>
        </p:nvPicPr>
        <p:blipFill>
          <a:blip r:embed="rId2">
            <a:alphaModFix/>
          </a:blip>
          <a:stretch>
            <a:fillRect/>
          </a:stretch>
        </p:blipFill>
        <p:spPr>
          <a:xfrm rot="10800000" flipH="1">
            <a:off x="-552472" y="2791087"/>
            <a:ext cx="3136825" cy="2830350"/>
          </a:xfrm>
          <a:prstGeom prst="rect">
            <a:avLst/>
          </a:prstGeom>
          <a:noFill/>
          <a:ln>
            <a:noFill/>
          </a:ln>
        </p:spPr>
      </p:pic>
      <p:pic>
        <p:nvPicPr>
          <p:cNvPr id="466" name="Google Shape;466;p50"/>
          <p:cNvPicPr preferRelativeResize="0"/>
          <p:nvPr/>
        </p:nvPicPr>
        <p:blipFill>
          <a:blip r:embed="rId2">
            <a:alphaModFix/>
          </a:blip>
          <a:stretch>
            <a:fillRect/>
          </a:stretch>
        </p:blipFill>
        <p:spPr>
          <a:xfrm rot="10800000">
            <a:off x="6549518" y="2790536"/>
            <a:ext cx="3136825" cy="2830350"/>
          </a:xfrm>
          <a:prstGeom prst="rect">
            <a:avLst/>
          </a:prstGeom>
          <a:noFill/>
          <a:ln>
            <a:noFill/>
          </a:ln>
        </p:spPr>
      </p:pic>
      <p:sp>
        <p:nvSpPr>
          <p:cNvPr id="467" name="Google Shape;467;p50"/>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41">
    <p:spTree>
      <p:nvGrpSpPr>
        <p:cNvPr id="1" name="Shape 561"/>
        <p:cNvGrpSpPr/>
        <p:nvPr/>
      </p:nvGrpSpPr>
      <p:grpSpPr>
        <a:xfrm>
          <a:off x="0" y="0"/>
          <a:ext cx="0" cy="0"/>
          <a:chOff x="0" y="0"/>
          <a:chExt cx="0" cy="0"/>
        </a:xfrm>
      </p:grpSpPr>
      <p:pic>
        <p:nvPicPr>
          <p:cNvPr id="562" name="Google Shape;562;p63"/>
          <p:cNvPicPr preferRelativeResize="0"/>
          <p:nvPr/>
        </p:nvPicPr>
        <p:blipFill>
          <a:blip r:embed="rId2">
            <a:alphaModFix/>
          </a:blip>
          <a:stretch>
            <a:fillRect/>
          </a:stretch>
        </p:blipFill>
        <p:spPr>
          <a:xfrm rot="10800000">
            <a:off x="6843313" y="-9498"/>
            <a:ext cx="2300675" cy="2075900"/>
          </a:xfrm>
          <a:prstGeom prst="rect">
            <a:avLst/>
          </a:prstGeom>
          <a:noFill/>
          <a:ln>
            <a:noFill/>
          </a:ln>
        </p:spPr>
      </p:pic>
      <p:pic>
        <p:nvPicPr>
          <p:cNvPr id="563" name="Google Shape;563;p63"/>
          <p:cNvPicPr preferRelativeResize="0"/>
          <p:nvPr/>
        </p:nvPicPr>
        <p:blipFill>
          <a:blip r:embed="rId2">
            <a:alphaModFix/>
          </a:blip>
          <a:stretch>
            <a:fillRect/>
          </a:stretch>
        </p:blipFill>
        <p:spPr>
          <a:xfrm rot="10800000" flipH="1">
            <a:off x="-12" y="-9498"/>
            <a:ext cx="2300675" cy="20759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CUSTOM_41_1">
    <p:spTree>
      <p:nvGrpSpPr>
        <p:cNvPr id="1" name="Shape 564"/>
        <p:cNvGrpSpPr/>
        <p:nvPr/>
      </p:nvGrpSpPr>
      <p:grpSpPr>
        <a:xfrm>
          <a:off x="0" y="0"/>
          <a:ext cx="0" cy="0"/>
          <a:chOff x="0" y="0"/>
          <a:chExt cx="0" cy="0"/>
        </a:xfrm>
      </p:grpSpPr>
      <p:pic>
        <p:nvPicPr>
          <p:cNvPr id="565" name="Google Shape;565;p64"/>
          <p:cNvPicPr preferRelativeResize="0"/>
          <p:nvPr/>
        </p:nvPicPr>
        <p:blipFill>
          <a:blip r:embed="rId2">
            <a:alphaModFix/>
          </a:blip>
          <a:stretch>
            <a:fillRect/>
          </a:stretch>
        </p:blipFill>
        <p:spPr>
          <a:xfrm rot="10800000">
            <a:off x="7247964" y="3135292"/>
            <a:ext cx="2300675" cy="2075900"/>
          </a:xfrm>
          <a:prstGeom prst="rect">
            <a:avLst/>
          </a:prstGeom>
          <a:noFill/>
          <a:ln>
            <a:noFill/>
          </a:ln>
        </p:spPr>
      </p:pic>
      <p:pic>
        <p:nvPicPr>
          <p:cNvPr id="566" name="Google Shape;566;p64"/>
          <p:cNvPicPr preferRelativeResize="0"/>
          <p:nvPr/>
        </p:nvPicPr>
        <p:blipFill>
          <a:blip r:embed="rId2">
            <a:alphaModFix/>
          </a:blip>
          <a:stretch>
            <a:fillRect/>
          </a:stretch>
        </p:blipFill>
        <p:spPr>
          <a:xfrm rot="10800000" flipH="1">
            <a:off x="-984228" y="3055367"/>
            <a:ext cx="2300675" cy="20759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accent1"/>
            </a:gs>
            <a:gs pos="100000">
              <a:schemeClr val="accent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45025"/>
            <a:ext cx="82296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lt1"/>
              </a:buClr>
              <a:buSzPts val="3000"/>
              <a:buFont typeface="Squada One"/>
              <a:buNone/>
              <a:defRPr sz="3000">
                <a:solidFill>
                  <a:schemeClr val="lt1"/>
                </a:solidFill>
                <a:latin typeface="Squada One"/>
                <a:ea typeface="Squada One"/>
                <a:cs typeface="Squada One"/>
                <a:sym typeface="Squada One"/>
              </a:defRPr>
            </a:lvl1pPr>
            <a:lvl2pPr lvl="1" algn="ctr">
              <a:spcBef>
                <a:spcPts val="0"/>
              </a:spcBef>
              <a:spcAft>
                <a:spcPts val="0"/>
              </a:spcAft>
              <a:buClr>
                <a:schemeClr val="lt1"/>
              </a:buClr>
              <a:buSzPts val="2800"/>
              <a:buNone/>
              <a:defRPr sz="2800">
                <a:solidFill>
                  <a:schemeClr val="lt1"/>
                </a:solidFill>
              </a:defRPr>
            </a:lvl2pPr>
            <a:lvl3pPr lvl="2" algn="ctr">
              <a:spcBef>
                <a:spcPts val="0"/>
              </a:spcBef>
              <a:spcAft>
                <a:spcPts val="0"/>
              </a:spcAft>
              <a:buClr>
                <a:schemeClr val="lt1"/>
              </a:buClr>
              <a:buSzPts val="2800"/>
              <a:buNone/>
              <a:defRPr sz="2800">
                <a:solidFill>
                  <a:schemeClr val="lt1"/>
                </a:solidFill>
              </a:defRPr>
            </a:lvl3pPr>
            <a:lvl4pPr lvl="3" algn="ctr">
              <a:spcBef>
                <a:spcPts val="0"/>
              </a:spcBef>
              <a:spcAft>
                <a:spcPts val="0"/>
              </a:spcAft>
              <a:buClr>
                <a:schemeClr val="lt1"/>
              </a:buClr>
              <a:buSzPts val="2800"/>
              <a:buNone/>
              <a:defRPr sz="2800">
                <a:solidFill>
                  <a:schemeClr val="lt1"/>
                </a:solidFill>
              </a:defRPr>
            </a:lvl4pPr>
            <a:lvl5pPr lvl="4" algn="ctr">
              <a:spcBef>
                <a:spcPts val="0"/>
              </a:spcBef>
              <a:spcAft>
                <a:spcPts val="0"/>
              </a:spcAft>
              <a:buClr>
                <a:schemeClr val="lt1"/>
              </a:buClr>
              <a:buSzPts val="2800"/>
              <a:buNone/>
              <a:defRPr sz="2800">
                <a:solidFill>
                  <a:schemeClr val="lt1"/>
                </a:solidFill>
              </a:defRPr>
            </a:lvl5pPr>
            <a:lvl6pPr lvl="5" algn="ctr">
              <a:spcBef>
                <a:spcPts val="0"/>
              </a:spcBef>
              <a:spcAft>
                <a:spcPts val="0"/>
              </a:spcAft>
              <a:buClr>
                <a:schemeClr val="lt1"/>
              </a:buClr>
              <a:buSzPts val="2800"/>
              <a:buNone/>
              <a:defRPr sz="2800">
                <a:solidFill>
                  <a:schemeClr val="lt1"/>
                </a:solidFill>
              </a:defRPr>
            </a:lvl6pPr>
            <a:lvl7pPr lvl="6" algn="ctr">
              <a:spcBef>
                <a:spcPts val="0"/>
              </a:spcBef>
              <a:spcAft>
                <a:spcPts val="0"/>
              </a:spcAft>
              <a:buClr>
                <a:schemeClr val="lt1"/>
              </a:buClr>
              <a:buSzPts val="2800"/>
              <a:buNone/>
              <a:defRPr sz="2800">
                <a:solidFill>
                  <a:schemeClr val="lt1"/>
                </a:solidFill>
              </a:defRPr>
            </a:lvl7pPr>
            <a:lvl8pPr lvl="7" algn="ctr">
              <a:spcBef>
                <a:spcPts val="0"/>
              </a:spcBef>
              <a:spcAft>
                <a:spcPts val="0"/>
              </a:spcAft>
              <a:buClr>
                <a:schemeClr val="lt1"/>
              </a:buClr>
              <a:buSzPts val="2800"/>
              <a:buNone/>
              <a:defRPr sz="2800">
                <a:solidFill>
                  <a:schemeClr val="lt1"/>
                </a:solidFill>
              </a:defRPr>
            </a:lvl8pPr>
            <a:lvl9pPr lvl="8" algn="ctr">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457200" y="1152475"/>
            <a:ext cx="8229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Roboto Condensed Light"/>
              <a:buChar char="●"/>
              <a:defRPr sz="1800">
                <a:solidFill>
                  <a:schemeClr val="lt1"/>
                </a:solidFill>
                <a:latin typeface="Roboto Condensed Light"/>
                <a:ea typeface="Roboto Condensed Light"/>
                <a:cs typeface="Roboto Condensed Light"/>
                <a:sym typeface="Roboto Condensed Light"/>
              </a:defRPr>
            </a:lvl1pPr>
            <a:lvl2pPr marL="914400" lvl="1" indent="-3175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2pPr>
            <a:lvl3pPr marL="1371600" lvl="2" indent="-3175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3pPr>
            <a:lvl4pPr marL="1828800" lvl="3" indent="-3175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4pPr>
            <a:lvl5pPr marL="2286000" lvl="4" indent="-3175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5pPr>
            <a:lvl6pPr marL="2743200" lvl="5" indent="-3175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6pPr>
            <a:lvl7pPr marL="3200400" lvl="6" indent="-3175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7pPr>
            <a:lvl8pPr marL="3657600" lvl="7" indent="-3175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8pPr>
            <a:lvl9pPr marL="4114800" lvl="8" indent="-317500">
              <a:lnSpc>
                <a:spcPct val="115000"/>
              </a:lnSpc>
              <a:spcBef>
                <a:spcPts val="1600"/>
              </a:spcBef>
              <a:spcAft>
                <a:spcPts val="160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8" r:id="rId5"/>
    <p:sldLayoutId id="2147483662" r:id="rId6"/>
    <p:sldLayoutId id="2147483696" r:id="rId7"/>
    <p:sldLayoutId id="2147483709" r:id="rId8"/>
    <p:sldLayoutId id="2147483710"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94"/>
          <p:cNvSpPr txBox="1">
            <a:spLocks noGrp="1"/>
          </p:cNvSpPr>
          <p:nvPr>
            <p:ph type="title"/>
          </p:nvPr>
        </p:nvSpPr>
        <p:spPr>
          <a:xfrm>
            <a:off x="457200" y="2877015"/>
            <a:ext cx="8229600" cy="733804"/>
          </a:xfrm>
          <a:prstGeom prst="rect">
            <a:avLst/>
          </a:prstGeom>
        </p:spPr>
        <p:txBody>
          <a:bodyPr spcFirstLastPara="1" wrap="square" lIns="91425" tIns="91425" rIns="91425" bIns="91425" anchor="ctr" anchorCtr="0">
            <a:noAutofit/>
          </a:bodyPr>
          <a:lstStyle/>
          <a:p>
            <a:br>
              <a:rPr lang="en-US" sz="1800" dirty="0">
                <a:solidFill>
                  <a:schemeClr val="tx1"/>
                </a:solidFill>
              </a:rPr>
            </a:br>
            <a:br>
              <a:rPr lang="en-US" sz="1800" dirty="0">
                <a:solidFill>
                  <a:schemeClr val="tx1"/>
                </a:solidFill>
              </a:rPr>
            </a:br>
            <a:r>
              <a:rPr lang="en-US" sz="1800" b="1" dirty="0">
                <a:solidFill>
                  <a:schemeClr val="tx1"/>
                </a:solidFill>
              </a:rPr>
              <a:t>Analyzing the Impact of Workout Frequency and Session Duration on Calories Burned among Gym Members</a:t>
            </a:r>
            <a:br>
              <a:rPr lang="en-US" sz="1800" b="1" dirty="0">
                <a:solidFill>
                  <a:schemeClr val="tx1"/>
                </a:solidFill>
              </a:rPr>
            </a:br>
            <a:br>
              <a:rPr lang="en-US" sz="1800" b="1" dirty="0">
                <a:solidFill>
                  <a:schemeClr val="tx1"/>
                </a:solidFill>
              </a:rPr>
            </a:br>
            <a:r>
              <a:rPr lang="en-US" sz="1600" b="1" dirty="0">
                <a:solidFill>
                  <a:schemeClr val="tx1"/>
                </a:solidFill>
              </a:rPr>
              <a:t>Course</a:t>
            </a:r>
            <a:r>
              <a:rPr lang="en-US" sz="1600" dirty="0">
                <a:solidFill>
                  <a:schemeClr val="tx1"/>
                </a:solidFill>
              </a:rPr>
              <a:t>: CIS 2423 - Programming for Data Analytics</a:t>
            </a:r>
            <a:br>
              <a:rPr lang="en-AE" b="1" dirty="0"/>
            </a:br>
            <a:br>
              <a:rPr lang="en-US" sz="1600" dirty="0">
                <a:solidFill>
                  <a:schemeClr val="tx1"/>
                </a:solidFill>
              </a:rPr>
            </a:br>
            <a:endParaRPr lang="en-AE" sz="1600" dirty="0">
              <a:solidFill>
                <a:schemeClr val="tx1"/>
              </a:solidFill>
            </a:endParaRPr>
          </a:p>
        </p:txBody>
      </p:sp>
      <p:sp>
        <p:nvSpPr>
          <p:cNvPr id="766" name="Google Shape;766;p94"/>
          <p:cNvSpPr txBox="1">
            <a:spLocks noGrp="1"/>
          </p:cNvSpPr>
          <p:nvPr>
            <p:ph type="subTitle" idx="1"/>
          </p:nvPr>
        </p:nvSpPr>
        <p:spPr>
          <a:xfrm>
            <a:off x="189572" y="4305155"/>
            <a:ext cx="8229600" cy="417900"/>
          </a:xfrm>
          <a:prstGeom prst="rect">
            <a:avLst/>
          </a:prstGeom>
        </p:spPr>
        <p:txBody>
          <a:bodyPr spcFirstLastPara="1" wrap="square" lIns="91425" tIns="91425" rIns="91425" bIns="91425" anchor="t" anchorCtr="0">
            <a:noAutofit/>
          </a:bodyPr>
          <a:lstStyle/>
          <a:p>
            <a:pPr marL="0" indent="0">
              <a:buClr>
                <a:schemeClr val="dk1"/>
              </a:buClr>
              <a:buSzPts val="1100"/>
            </a:pPr>
            <a:r>
              <a:rPr lang="en-US" sz="1200" b="1" dirty="0">
                <a:solidFill>
                  <a:schemeClr val="tx1"/>
                </a:solidFill>
              </a:rPr>
              <a:t>Group Members</a:t>
            </a:r>
            <a:r>
              <a:rPr lang="en-US" sz="1200" dirty="0">
                <a:solidFill>
                  <a:schemeClr val="tx1"/>
                </a:solidFill>
              </a:rPr>
              <a:t>: Shahad </a:t>
            </a:r>
            <a:r>
              <a:rPr lang="en-US" sz="1200" dirty="0" err="1">
                <a:solidFill>
                  <a:schemeClr val="tx1"/>
                </a:solidFill>
              </a:rPr>
              <a:t>Alzarooni</a:t>
            </a:r>
            <a:r>
              <a:rPr lang="en-US" sz="1200" dirty="0">
                <a:solidFill>
                  <a:schemeClr val="tx1"/>
                </a:solidFill>
              </a:rPr>
              <a:t> H00502241, </a:t>
            </a:r>
            <a:r>
              <a:rPr lang="en-US" sz="1200" dirty="0" err="1">
                <a:solidFill>
                  <a:schemeClr val="tx1"/>
                </a:solidFill>
              </a:rPr>
              <a:t>Meirah</a:t>
            </a:r>
            <a:r>
              <a:rPr lang="en-US" sz="1200" dirty="0">
                <a:solidFill>
                  <a:schemeClr val="tx1"/>
                </a:solidFill>
              </a:rPr>
              <a:t> </a:t>
            </a:r>
            <a:r>
              <a:rPr lang="en-US" sz="1200" dirty="0" err="1">
                <a:solidFill>
                  <a:schemeClr val="tx1"/>
                </a:solidFill>
              </a:rPr>
              <a:t>Alhantoobi</a:t>
            </a:r>
            <a:r>
              <a:rPr lang="en-US" sz="1200" dirty="0">
                <a:solidFill>
                  <a:schemeClr val="tx1"/>
                </a:solidFill>
              </a:rPr>
              <a:t>, H00496472, </a:t>
            </a:r>
            <a:r>
              <a:rPr lang="en-US" sz="1200" dirty="0" err="1">
                <a:solidFill>
                  <a:schemeClr val="tx1"/>
                </a:solidFill>
              </a:rPr>
              <a:t>Asmaa</a:t>
            </a:r>
            <a:r>
              <a:rPr lang="en-US" sz="1200" dirty="0">
                <a:solidFill>
                  <a:schemeClr val="tx1"/>
                </a:solidFill>
              </a:rPr>
              <a:t> Aljaberi H00500852</a:t>
            </a:r>
            <a:endParaRPr lang="en-AE" sz="1200" dirty="0">
              <a:solidFill>
                <a:schemeClr val="tx1"/>
              </a:solidFill>
            </a:endParaRPr>
          </a:p>
          <a:p>
            <a:pPr marL="0" lvl="0" indent="0" algn="ctr" rtl="0">
              <a:spcBef>
                <a:spcPts val="0"/>
              </a:spcBef>
              <a:spcAft>
                <a:spcPts val="0"/>
              </a:spcAft>
              <a:buClr>
                <a:schemeClr val="dk1"/>
              </a:buClr>
              <a:buSzPts val="1100"/>
              <a:buFont typeface="Arial"/>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5"/>
                                        </p:tgtEl>
                                        <p:attrNameLst>
                                          <p:attrName>style.visibility</p:attrName>
                                        </p:attrNameLst>
                                      </p:cBhvr>
                                      <p:to>
                                        <p:strVal val="visible"/>
                                      </p:to>
                                    </p:set>
                                    <p:animEffect transition="in" filter="fade">
                                      <p:cBhvr>
                                        <p:cTn id="7" dur="1000"/>
                                        <p:tgtEl>
                                          <p:spTgt spid="765"/>
                                        </p:tgtEl>
                                      </p:cBhvr>
                                    </p:animEffect>
                                  </p:childTnLst>
                                </p:cTn>
                              </p:par>
                              <p:par>
                                <p:cTn id="8" presetID="2" presetClass="entr" presetSubtype="4" fill="hold" nodeType="withEffect">
                                  <p:stCondLst>
                                    <p:cond delay="0"/>
                                  </p:stCondLst>
                                  <p:childTnLst>
                                    <p:set>
                                      <p:cBhvr>
                                        <p:cTn id="9" dur="1" fill="hold">
                                          <p:stCondLst>
                                            <p:cond delay="0"/>
                                          </p:stCondLst>
                                        </p:cTn>
                                        <p:tgtEl>
                                          <p:spTgt spid="766"/>
                                        </p:tgtEl>
                                        <p:attrNameLst>
                                          <p:attrName>style.visibility</p:attrName>
                                        </p:attrNameLst>
                                      </p:cBhvr>
                                      <p:to>
                                        <p:strVal val="visible"/>
                                      </p:to>
                                    </p:set>
                                    <p:anim calcmode="lin" valueType="num">
                                      <p:cBhvr additive="base">
                                        <p:cTn id="10" dur="1000"/>
                                        <p:tgtEl>
                                          <p:spTgt spid="7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A4B6-FE6A-F0B3-58F6-DF9753824F38}"/>
              </a:ext>
            </a:extLst>
          </p:cNvPr>
          <p:cNvSpPr>
            <a:spLocks noGrp="1"/>
          </p:cNvSpPr>
          <p:nvPr>
            <p:ph type="ctrTitle"/>
          </p:nvPr>
        </p:nvSpPr>
        <p:spPr>
          <a:xfrm>
            <a:off x="2091584" y="-325350"/>
            <a:ext cx="4299000" cy="650700"/>
          </a:xfrm>
        </p:spPr>
        <p:txBody>
          <a:bodyPr/>
          <a:lstStyle/>
          <a:p>
            <a:pPr marL="457200">
              <a:lnSpc>
                <a:spcPct val="120000"/>
              </a:lnSpc>
              <a:spcBef>
                <a:spcPts val="800"/>
              </a:spcBef>
              <a:spcAft>
                <a:spcPts val="1200"/>
              </a:spcAft>
            </a:pPr>
            <a:r>
              <a:rPr lang="en-US" sz="180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 </a:t>
            </a:r>
            <a:br>
              <a:rPr lang="en-AE" sz="1800" dirty="0">
                <a:ln>
                  <a:noFill/>
                </a:ln>
                <a:solidFill>
                  <a:srgbClr val="000000"/>
                </a:solidFill>
                <a:effectLst/>
                <a:latin typeface="Helvetica Neue" panose="02000503000000020004" pitchFamily="2" charset="0"/>
                <a:ea typeface="Arial Unicode MS" panose="020B0604020202020204" pitchFamily="34" charset="-128"/>
                <a:cs typeface="Arial Unicode MS" panose="020B0604020202020204" pitchFamily="34" charset="-128"/>
              </a:rPr>
            </a:br>
            <a:r>
              <a:rPr lang="en-US" sz="3200" b="1" u="none" strike="noStrike" kern="0" spc="0" dirty="0">
                <a:ln>
                  <a:noFill/>
                </a:ln>
                <a:solidFill>
                  <a:srgbClr val="000000"/>
                </a:solidFill>
                <a:effectLst/>
                <a:latin typeface="Times New Roman" panose="02020603050405020304" pitchFamily="18" charset="0"/>
                <a:ea typeface="Times Roman"/>
                <a:cs typeface="Arial Unicode MS" panose="020B0604020202020204" pitchFamily="34" charset="-128"/>
              </a:rPr>
              <a:t>Heat Map:</a:t>
            </a:r>
            <a:endParaRPr lang="en-AE" sz="3200" dirty="0"/>
          </a:p>
        </p:txBody>
      </p:sp>
      <p:sp>
        <p:nvSpPr>
          <p:cNvPr id="4" name="Subtitle 3">
            <a:extLst>
              <a:ext uri="{FF2B5EF4-FFF2-40B4-BE49-F238E27FC236}">
                <a16:creationId xmlns:a16="http://schemas.microsoft.com/office/drawing/2014/main" id="{57FE48AD-EF0A-D884-CB2F-4F3966B557C5}"/>
              </a:ext>
            </a:extLst>
          </p:cNvPr>
          <p:cNvSpPr>
            <a:spLocks noGrp="1"/>
          </p:cNvSpPr>
          <p:nvPr>
            <p:ph type="subTitle" idx="1"/>
          </p:nvPr>
        </p:nvSpPr>
        <p:spPr>
          <a:xfrm>
            <a:off x="2422500" y="658130"/>
            <a:ext cx="4299000" cy="367800"/>
          </a:xfrm>
        </p:spPr>
        <p:txBody>
          <a:bodyPr/>
          <a:lstStyle/>
          <a:p>
            <a:r>
              <a:rPr lang="en-US" sz="1800" u="none" strike="noStrike" kern="0" spc="0" dirty="0">
                <a:ln>
                  <a:noFill/>
                </a:ln>
                <a:solidFill>
                  <a:srgbClr val="000000"/>
                </a:solidFill>
                <a:effectLst/>
                <a:latin typeface="Times New Roman" panose="02020603050405020304" pitchFamily="18" charset="0"/>
                <a:ea typeface="Times Roman"/>
                <a:cs typeface="Arial Unicode MS" panose="020B0604020202020204" pitchFamily="34" charset="-128"/>
              </a:rPr>
              <a:t> Presented a correlation matrix, identifying relationships between variables.</a:t>
            </a:r>
            <a:br>
              <a:rPr lang="en-AE" sz="1600" u="none" strike="noStrike" kern="0" spc="0" dirty="0">
                <a:ln>
                  <a:noFill/>
                </a:ln>
                <a:solidFill>
                  <a:srgbClr val="000000"/>
                </a:solidFill>
                <a:effectLst/>
                <a:latin typeface="Times Roman"/>
                <a:ea typeface="Times Roman"/>
                <a:cs typeface="Times Roman"/>
              </a:rPr>
            </a:br>
            <a:endParaRPr lang="en-AE" dirty="0"/>
          </a:p>
        </p:txBody>
      </p:sp>
      <p:pic>
        <p:nvPicPr>
          <p:cNvPr id="5" name="Picture 4">
            <a:extLst>
              <a:ext uri="{FF2B5EF4-FFF2-40B4-BE49-F238E27FC236}">
                <a16:creationId xmlns:a16="http://schemas.microsoft.com/office/drawing/2014/main" id="{53CC8857-E389-3AD3-7DB6-692481ECFE6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91584" y="1358502"/>
            <a:ext cx="5285803" cy="3638085"/>
          </a:xfrm>
          <a:prstGeom prst="rect">
            <a:avLst/>
          </a:prstGeom>
          <a:noFill/>
          <a:ln>
            <a:noFill/>
          </a:ln>
        </p:spPr>
      </p:pic>
    </p:spTree>
    <p:extLst>
      <p:ext uri="{BB962C8B-B14F-4D97-AF65-F5344CB8AC3E}">
        <p14:creationId xmlns:p14="http://schemas.microsoft.com/office/powerpoint/2010/main" val="2787235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221F9-872B-4281-9237-1F73F1F0FE5C}"/>
              </a:ext>
            </a:extLst>
          </p:cNvPr>
          <p:cNvSpPr>
            <a:spLocks noGrp="1"/>
          </p:cNvSpPr>
          <p:nvPr>
            <p:ph type="ctrTitle"/>
          </p:nvPr>
        </p:nvSpPr>
        <p:spPr>
          <a:xfrm flipH="1">
            <a:off x="283968" y="187061"/>
            <a:ext cx="8064000" cy="670500"/>
          </a:xfrm>
        </p:spPr>
        <p:txBody>
          <a:bodyPr/>
          <a:lstStyle/>
          <a:p>
            <a:r>
              <a:rPr lang="en-US" sz="3200" b="1" i="0" u="none" strike="noStrike" dirty="0">
                <a:solidFill>
                  <a:srgbClr val="000000"/>
                </a:solidFill>
                <a:effectLst/>
                <a:latin typeface="Times New Roman" panose="02020603050405020304" pitchFamily="18" charset="0"/>
                <a:cs typeface="Times New Roman" panose="02020603050405020304" pitchFamily="18" charset="0"/>
              </a:rPr>
              <a:t>Hypothesis Testing</a:t>
            </a:r>
            <a:endParaRPr lang="en-AE" sz="3200" b="1" dirty="0">
              <a:latin typeface="Times New Roman" panose="02020603050405020304" pitchFamily="18" charset="0"/>
              <a:cs typeface="Times New Roman" panose="02020603050405020304" pitchFamily="18" charset="0"/>
            </a:endParaRPr>
          </a:p>
        </p:txBody>
      </p:sp>
      <p:pic>
        <p:nvPicPr>
          <p:cNvPr id="6" name="Picture 5" descr="A screenshot of a computer program&#10;&#10;Description automatically generated">
            <a:extLst>
              <a:ext uri="{FF2B5EF4-FFF2-40B4-BE49-F238E27FC236}">
                <a16:creationId xmlns:a16="http://schemas.microsoft.com/office/drawing/2014/main" id="{A12BC59B-51E5-00A4-95CE-1C2D28276687}"/>
              </a:ext>
            </a:extLst>
          </p:cNvPr>
          <p:cNvPicPr>
            <a:picLocks noChangeAspect="1"/>
          </p:cNvPicPr>
          <p:nvPr/>
        </p:nvPicPr>
        <p:blipFill>
          <a:blip r:embed="rId2"/>
          <a:stretch>
            <a:fillRect/>
          </a:stretch>
        </p:blipFill>
        <p:spPr>
          <a:xfrm>
            <a:off x="1129284" y="1267630"/>
            <a:ext cx="6885432" cy="3688809"/>
          </a:xfrm>
          <a:prstGeom prst="rect">
            <a:avLst/>
          </a:prstGeom>
        </p:spPr>
      </p:pic>
    </p:spTree>
    <p:extLst>
      <p:ext uri="{BB962C8B-B14F-4D97-AF65-F5344CB8AC3E}">
        <p14:creationId xmlns:p14="http://schemas.microsoft.com/office/powerpoint/2010/main" val="1794378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B4321-A0DF-1119-D66B-F37177459199}"/>
              </a:ext>
            </a:extLst>
          </p:cNvPr>
          <p:cNvSpPr>
            <a:spLocks noGrp="1"/>
          </p:cNvSpPr>
          <p:nvPr>
            <p:ph type="ctrTitle"/>
          </p:nvPr>
        </p:nvSpPr>
        <p:spPr/>
        <p:txBody>
          <a:bodyPr/>
          <a:lstStyle/>
          <a:p>
            <a:r>
              <a:rPr lang="en-US" sz="3200" b="1" i="0" u="none" strike="noStrike" dirty="0">
                <a:solidFill>
                  <a:srgbClr val="000000"/>
                </a:solidFill>
                <a:effectLst/>
                <a:latin typeface="Times New Roman" panose="02020603050405020304" pitchFamily="18" charset="0"/>
                <a:cs typeface="Times New Roman" panose="02020603050405020304" pitchFamily="18" charset="0"/>
              </a:rPr>
              <a:t>T-Test</a:t>
            </a:r>
            <a:endParaRPr lang="en-AE" sz="3200" b="1" dirty="0">
              <a:latin typeface="Times New Roman" panose="02020603050405020304" pitchFamily="18" charset="0"/>
              <a:cs typeface="Times New Roman" panose="02020603050405020304" pitchFamily="18" charset="0"/>
            </a:endParaRPr>
          </a:p>
        </p:txBody>
      </p:sp>
      <p:pic>
        <p:nvPicPr>
          <p:cNvPr id="3" name="Picture 2" descr="A computer screen shot of a program&#10;&#10;Description automatically generated">
            <a:extLst>
              <a:ext uri="{FF2B5EF4-FFF2-40B4-BE49-F238E27FC236}">
                <a16:creationId xmlns:a16="http://schemas.microsoft.com/office/drawing/2014/main" id="{37C5F883-BEAD-DA56-85FC-0DF10AEB7672}"/>
              </a:ext>
            </a:extLst>
          </p:cNvPr>
          <p:cNvPicPr>
            <a:picLocks noChangeAspect="1"/>
          </p:cNvPicPr>
          <p:nvPr/>
        </p:nvPicPr>
        <p:blipFill>
          <a:blip r:embed="rId2"/>
          <a:stretch>
            <a:fillRect/>
          </a:stretch>
        </p:blipFill>
        <p:spPr>
          <a:xfrm>
            <a:off x="814615" y="1360449"/>
            <a:ext cx="7690197" cy="2938317"/>
          </a:xfrm>
          <a:prstGeom prst="rect">
            <a:avLst/>
          </a:prstGeom>
        </p:spPr>
      </p:pic>
    </p:spTree>
    <p:extLst>
      <p:ext uri="{BB962C8B-B14F-4D97-AF65-F5344CB8AC3E}">
        <p14:creationId xmlns:p14="http://schemas.microsoft.com/office/powerpoint/2010/main" val="11829946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7A346-7CD9-E3FB-F969-E4B7D5DD49AD}"/>
              </a:ext>
            </a:extLst>
          </p:cNvPr>
          <p:cNvSpPr>
            <a:spLocks noGrp="1"/>
          </p:cNvSpPr>
          <p:nvPr>
            <p:ph type="ctrTitle"/>
          </p:nvPr>
        </p:nvSpPr>
        <p:spPr>
          <a:xfrm flipH="1">
            <a:off x="247392" y="232781"/>
            <a:ext cx="8064000" cy="670500"/>
          </a:xfrm>
        </p:spPr>
        <p:txBody>
          <a:bodyPr/>
          <a:lstStyle/>
          <a:p>
            <a:r>
              <a:rPr lang="en-US" sz="3200" b="1" i="0" u="none" strike="noStrike" dirty="0">
                <a:solidFill>
                  <a:srgbClr val="000000"/>
                </a:solidFill>
                <a:effectLst/>
                <a:latin typeface="Times New Roman" panose="02020603050405020304" pitchFamily="18" charset="0"/>
                <a:cs typeface="Times New Roman" panose="02020603050405020304" pitchFamily="18" charset="0"/>
              </a:rPr>
              <a:t>Regression Analysis</a:t>
            </a:r>
            <a:endParaRPr lang="en-AE" sz="3200" b="1" dirty="0">
              <a:latin typeface="Times New Roman" panose="02020603050405020304" pitchFamily="18" charset="0"/>
              <a:cs typeface="Times New Roman" panose="02020603050405020304" pitchFamily="18" charset="0"/>
            </a:endParaRPr>
          </a:p>
        </p:txBody>
      </p:sp>
      <p:pic>
        <p:nvPicPr>
          <p:cNvPr id="4" name="Picture 3" descr="A screenshot of a computer program&#10;&#10;Description automatically generated">
            <a:extLst>
              <a:ext uri="{FF2B5EF4-FFF2-40B4-BE49-F238E27FC236}">
                <a16:creationId xmlns:a16="http://schemas.microsoft.com/office/drawing/2014/main" id="{86EA998E-823F-A2E8-4EB9-88F2C8064792}"/>
              </a:ext>
            </a:extLst>
          </p:cNvPr>
          <p:cNvPicPr>
            <a:picLocks noChangeAspect="1"/>
          </p:cNvPicPr>
          <p:nvPr/>
        </p:nvPicPr>
        <p:blipFill>
          <a:blip r:embed="rId2"/>
          <a:stretch>
            <a:fillRect/>
          </a:stretch>
        </p:blipFill>
        <p:spPr>
          <a:xfrm>
            <a:off x="1225296" y="1225607"/>
            <a:ext cx="6309360" cy="3801404"/>
          </a:xfrm>
          <a:prstGeom prst="rect">
            <a:avLst/>
          </a:prstGeom>
        </p:spPr>
      </p:pic>
    </p:spTree>
    <p:extLst>
      <p:ext uri="{BB962C8B-B14F-4D97-AF65-F5344CB8AC3E}">
        <p14:creationId xmlns:p14="http://schemas.microsoft.com/office/powerpoint/2010/main" val="1086031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30C2B-5E48-32FA-7B0B-13B02F2D6961}"/>
              </a:ext>
            </a:extLst>
          </p:cNvPr>
          <p:cNvSpPr>
            <a:spLocks noGrp="1"/>
          </p:cNvSpPr>
          <p:nvPr>
            <p:ph type="ctrTitle"/>
          </p:nvPr>
        </p:nvSpPr>
        <p:spPr/>
        <p:txBody>
          <a:bodyPr/>
          <a:lstStyle/>
          <a:p>
            <a:r>
              <a:rPr lang="en-US" sz="3200" b="1" i="0" u="none" strike="noStrike" dirty="0">
                <a:solidFill>
                  <a:srgbClr val="000000"/>
                </a:solidFill>
                <a:effectLst/>
                <a:latin typeface="Times New Roman" panose="02020603050405020304" pitchFamily="18" charset="0"/>
                <a:cs typeface="Times New Roman" panose="02020603050405020304" pitchFamily="18" charset="0"/>
              </a:rPr>
              <a:t>Multiple Linear Regression</a:t>
            </a:r>
            <a:endParaRPr lang="en-AE" sz="3200" b="1" dirty="0">
              <a:latin typeface="Times New Roman" panose="02020603050405020304" pitchFamily="18" charset="0"/>
              <a:cs typeface="Times New Roman" panose="02020603050405020304" pitchFamily="18" charset="0"/>
            </a:endParaRPr>
          </a:p>
        </p:txBody>
      </p:sp>
      <p:pic>
        <p:nvPicPr>
          <p:cNvPr id="4" name="Picture 3" descr="A screenshot of a computer&#10;&#10;Description automatically generated">
            <a:extLst>
              <a:ext uri="{FF2B5EF4-FFF2-40B4-BE49-F238E27FC236}">
                <a16:creationId xmlns:a16="http://schemas.microsoft.com/office/drawing/2014/main" id="{0C200F46-D123-54A4-D8E7-FACCF92020C8}"/>
              </a:ext>
            </a:extLst>
          </p:cNvPr>
          <p:cNvPicPr>
            <a:picLocks noChangeAspect="1"/>
          </p:cNvPicPr>
          <p:nvPr/>
        </p:nvPicPr>
        <p:blipFill>
          <a:blip r:embed="rId2"/>
          <a:stretch>
            <a:fillRect/>
          </a:stretch>
        </p:blipFill>
        <p:spPr>
          <a:xfrm>
            <a:off x="831600" y="1834408"/>
            <a:ext cx="7772400" cy="2123989"/>
          </a:xfrm>
          <a:prstGeom prst="rect">
            <a:avLst/>
          </a:prstGeom>
        </p:spPr>
      </p:pic>
    </p:spTree>
    <p:extLst>
      <p:ext uri="{BB962C8B-B14F-4D97-AF65-F5344CB8AC3E}">
        <p14:creationId xmlns:p14="http://schemas.microsoft.com/office/powerpoint/2010/main" val="3477151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D16FF-565B-C3C7-BC3A-A9E0EFCE18ED}"/>
              </a:ext>
            </a:extLst>
          </p:cNvPr>
          <p:cNvSpPr>
            <a:spLocks noGrp="1"/>
          </p:cNvSpPr>
          <p:nvPr>
            <p:ph type="ctrTitle"/>
          </p:nvPr>
        </p:nvSpPr>
        <p:spPr>
          <a:xfrm flipH="1">
            <a:off x="540000" y="385330"/>
            <a:ext cx="8064000" cy="670500"/>
          </a:xfrm>
        </p:spPr>
        <p:txBody>
          <a:bodyPr/>
          <a:lstStyle/>
          <a:p>
            <a:r>
              <a:rPr lang="en-US" sz="3200" b="1" i="0" u="none" strike="noStrike" dirty="0">
                <a:solidFill>
                  <a:srgbClr val="000000"/>
                </a:solidFill>
                <a:effectLst/>
                <a:latin typeface="Times New Roman" panose="02020603050405020304" pitchFamily="18" charset="0"/>
                <a:cs typeface="Times New Roman" panose="02020603050405020304" pitchFamily="18" charset="0"/>
              </a:rPr>
              <a:t>Classification Models</a:t>
            </a:r>
            <a:endParaRPr lang="en-AE" sz="3200" b="1" dirty="0">
              <a:latin typeface="Times New Roman" panose="02020603050405020304" pitchFamily="18" charset="0"/>
              <a:cs typeface="Times New Roman" panose="02020603050405020304" pitchFamily="18" charset="0"/>
            </a:endParaRPr>
          </a:p>
        </p:txBody>
      </p:sp>
      <p:pic>
        <p:nvPicPr>
          <p:cNvPr id="4" name="Picture 3" descr="A screenshot of a computer program&#10;&#10;Description automatically generated">
            <a:extLst>
              <a:ext uri="{FF2B5EF4-FFF2-40B4-BE49-F238E27FC236}">
                <a16:creationId xmlns:a16="http://schemas.microsoft.com/office/drawing/2014/main" id="{2DE2DD62-8295-87E5-3A2A-BF400FE0D77B}"/>
              </a:ext>
            </a:extLst>
          </p:cNvPr>
          <p:cNvPicPr>
            <a:picLocks noChangeAspect="1"/>
          </p:cNvPicPr>
          <p:nvPr/>
        </p:nvPicPr>
        <p:blipFill>
          <a:blip r:embed="rId2"/>
          <a:stretch>
            <a:fillRect/>
          </a:stretch>
        </p:blipFill>
        <p:spPr>
          <a:xfrm>
            <a:off x="749808" y="1218598"/>
            <a:ext cx="7772400" cy="3761569"/>
          </a:xfrm>
          <a:prstGeom prst="rect">
            <a:avLst/>
          </a:prstGeom>
        </p:spPr>
      </p:pic>
    </p:spTree>
    <p:extLst>
      <p:ext uri="{BB962C8B-B14F-4D97-AF65-F5344CB8AC3E}">
        <p14:creationId xmlns:p14="http://schemas.microsoft.com/office/powerpoint/2010/main" val="7184334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14FA0-67AE-45D2-4FC2-0544DDF2E118}"/>
              </a:ext>
            </a:extLst>
          </p:cNvPr>
          <p:cNvSpPr>
            <a:spLocks noGrp="1"/>
          </p:cNvSpPr>
          <p:nvPr>
            <p:ph type="ctrTitle"/>
          </p:nvPr>
        </p:nvSpPr>
        <p:spPr>
          <a:xfrm flipH="1">
            <a:off x="540000" y="251515"/>
            <a:ext cx="8064000" cy="670500"/>
          </a:xfrm>
        </p:spPr>
        <p:txBody>
          <a:bodyPr/>
          <a:lstStyle/>
          <a:p>
            <a:r>
              <a:rPr lang="en-US" sz="3200" b="1" i="0" u="none" strike="noStrike" dirty="0">
                <a:solidFill>
                  <a:srgbClr val="000000"/>
                </a:solidFill>
                <a:effectLst/>
                <a:latin typeface="Times New Roman" panose="02020603050405020304" pitchFamily="18" charset="0"/>
                <a:cs typeface="Times New Roman" panose="02020603050405020304" pitchFamily="18" charset="0"/>
              </a:rPr>
              <a:t>Model Evaluation</a:t>
            </a:r>
            <a:endParaRPr lang="en-AE" sz="3200" b="1" dirty="0">
              <a:latin typeface="Times New Roman" panose="02020603050405020304" pitchFamily="18" charset="0"/>
              <a:cs typeface="Times New Roman" panose="02020603050405020304" pitchFamily="18" charset="0"/>
            </a:endParaRPr>
          </a:p>
        </p:txBody>
      </p:sp>
      <p:pic>
        <p:nvPicPr>
          <p:cNvPr id="6" name="Picture 5" descr="A screenshot of a computer&#10;&#10;Description automatically generated">
            <a:extLst>
              <a:ext uri="{FF2B5EF4-FFF2-40B4-BE49-F238E27FC236}">
                <a16:creationId xmlns:a16="http://schemas.microsoft.com/office/drawing/2014/main" id="{53390E75-4FF6-7836-EBB8-2D0F63B6EE23}"/>
              </a:ext>
            </a:extLst>
          </p:cNvPr>
          <p:cNvPicPr>
            <a:picLocks noChangeAspect="1"/>
          </p:cNvPicPr>
          <p:nvPr/>
        </p:nvPicPr>
        <p:blipFill rotWithShape="1">
          <a:blip r:embed="rId2"/>
          <a:srcRect t="19811" r="12687" b="6677"/>
          <a:stretch/>
        </p:blipFill>
        <p:spPr>
          <a:xfrm>
            <a:off x="99821" y="1122737"/>
            <a:ext cx="6157724" cy="3240257"/>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6D2A3CCA-26E0-7A14-6D9C-F05701B270B3}"/>
              </a:ext>
            </a:extLst>
          </p:cNvPr>
          <p:cNvPicPr>
            <a:picLocks noChangeAspect="1"/>
          </p:cNvPicPr>
          <p:nvPr/>
        </p:nvPicPr>
        <p:blipFill rotWithShape="1">
          <a:blip r:embed="rId3"/>
          <a:srcRect l="2368" t="19261" r="23399" b="21929"/>
          <a:stretch/>
        </p:blipFill>
        <p:spPr>
          <a:xfrm>
            <a:off x="3148149" y="1771867"/>
            <a:ext cx="5896030" cy="2919396"/>
          </a:xfrm>
          <a:prstGeom prst="rect">
            <a:avLst/>
          </a:prstGeom>
        </p:spPr>
      </p:pic>
    </p:spTree>
    <p:extLst>
      <p:ext uri="{BB962C8B-B14F-4D97-AF65-F5344CB8AC3E}">
        <p14:creationId xmlns:p14="http://schemas.microsoft.com/office/powerpoint/2010/main" val="7599009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2F5E2-B46A-8208-318F-8EABFACF0258}"/>
              </a:ext>
            </a:extLst>
          </p:cNvPr>
          <p:cNvSpPr>
            <a:spLocks noGrp="1"/>
          </p:cNvSpPr>
          <p:nvPr>
            <p:ph type="ctrTitle"/>
          </p:nvPr>
        </p:nvSpPr>
        <p:spPr>
          <a:xfrm flipH="1">
            <a:off x="540000" y="226731"/>
            <a:ext cx="8064000" cy="670500"/>
          </a:xfrm>
        </p:spPr>
        <p:txBody>
          <a:bodyPr/>
          <a:lstStyle/>
          <a:p>
            <a:r>
              <a:rPr lang="en-US" sz="3200" b="1" i="0" u="none" strike="noStrike" dirty="0">
                <a:solidFill>
                  <a:srgbClr val="000000"/>
                </a:solidFill>
                <a:effectLst/>
                <a:latin typeface="Times New Roman" panose="02020603050405020304" pitchFamily="18" charset="0"/>
                <a:cs typeface="Times New Roman" panose="02020603050405020304" pitchFamily="18" charset="0"/>
              </a:rPr>
              <a:t>Clustering Analysis</a:t>
            </a:r>
            <a:endParaRPr lang="en-AE" sz="3200" b="1" dirty="0">
              <a:latin typeface="Times New Roman" panose="02020603050405020304" pitchFamily="18" charset="0"/>
              <a:cs typeface="Times New Roman" panose="02020603050405020304" pitchFamily="18" charset="0"/>
            </a:endParaRPr>
          </a:p>
        </p:txBody>
      </p:sp>
      <p:pic>
        <p:nvPicPr>
          <p:cNvPr id="6" name="Picture 5" descr="A screen shot of a computer&#10;&#10;Description automatically generated">
            <a:extLst>
              <a:ext uri="{FF2B5EF4-FFF2-40B4-BE49-F238E27FC236}">
                <a16:creationId xmlns:a16="http://schemas.microsoft.com/office/drawing/2014/main" id="{DF114A03-E0EB-63A3-1AEF-7D3B9F89E964}"/>
              </a:ext>
            </a:extLst>
          </p:cNvPr>
          <p:cNvPicPr>
            <a:picLocks noChangeAspect="1"/>
          </p:cNvPicPr>
          <p:nvPr/>
        </p:nvPicPr>
        <p:blipFill>
          <a:blip r:embed="rId2"/>
          <a:stretch>
            <a:fillRect/>
          </a:stretch>
        </p:blipFill>
        <p:spPr>
          <a:xfrm>
            <a:off x="0" y="1122737"/>
            <a:ext cx="6683436" cy="1121513"/>
          </a:xfrm>
          <a:prstGeom prst="rect">
            <a:avLst/>
          </a:prstGeom>
        </p:spPr>
      </p:pic>
      <p:pic>
        <p:nvPicPr>
          <p:cNvPr id="4" name="Picture 3" descr="A screen shot of a graph&#10;&#10;Description automatically generated">
            <a:extLst>
              <a:ext uri="{FF2B5EF4-FFF2-40B4-BE49-F238E27FC236}">
                <a16:creationId xmlns:a16="http://schemas.microsoft.com/office/drawing/2014/main" id="{26065C0E-37B5-6BD1-7C99-22F06989F0E4}"/>
              </a:ext>
            </a:extLst>
          </p:cNvPr>
          <p:cNvPicPr>
            <a:picLocks noChangeAspect="1"/>
          </p:cNvPicPr>
          <p:nvPr/>
        </p:nvPicPr>
        <p:blipFill>
          <a:blip r:embed="rId3"/>
          <a:stretch>
            <a:fillRect/>
          </a:stretch>
        </p:blipFill>
        <p:spPr>
          <a:xfrm>
            <a:off x="4050624" y="1306961"/>
            <a:ext cx="5008316" cy="3759169"/>
          </a:xfrm>
          <a:prstGeom prst="rect">
            <a:avLst/>
          </a:prstGeom>
        </p:spPr>
      </p:pic>
      <p:sp>
        <p:nvSpPr>
          <p:cNvPr id="7" name="TextBox 6">
            <a:extLst>
              <a:ext uri="{FF2B5EF4-FFF2-40B4-BE49-F238E27FC236}">
                <a16:creationId xmlns:a16="http://schemas.microsoft.com/office/drawing/2014/main" id="{90FF4614-5E6D-2936-2F16-727CBADF864A}"/>
              </a:ext>
            </a:extLst>
          </p:cNvPr>
          <p:cNvSpPr txBox="1"/>
          <p:nvPr/>
        </p:nvSpPr>
        <p:spPr>
          <a:xfrm>
            <a:off x="207015" y="2244250"/>
            <a:ext cx="3636595" cy="2523768"/>
          </a:xfrm>
          <a:prstGeom prst="rect">
            <a:avLst/>
          </a:prstGeom>
          <a:noFill/>
        </p:spPr>
        <p:txBody>
          <a:bodyPr wrap="square" rtlCol="0">
            <a:spAutoFit/>
          </a:bodyPr>
          <a:lstStyle/>
          <a:p>
            <a:pPr algn="l"/>
            <a:r>
              <a:rPr lang="en-US" sz="1200" b="1" i="0" u="none" strike="noStrike" dirty="0">
                <a:solidFill>
                  <a:schemeClr val="tx1"/>
                </a:solidFill>
                <a:effectLst/>
                <a:latin typeface="Courier New" panose="02070309020205020404" pitchFamily="49" charset="0"/>
              </a:rPr>
              <a:t>The cluster diagram shows that longer session times lead to more calories burned. This indicates distinct user groups, such as casual and serious users. </a:t>
            </a:r>
          </a:p>
          <a:p>
            <a:pPr algn="l"/>
            <a:endParaRPr lang="en-US" sz="1200" b="1" i="0" u="none" strike="noStrike" dirty="0">
              <a:solidFill>
                <a:schemeClr val="tx1"/>
              </a:solidFill>
              <a:effectLst/>
              <a:latin typeface="Courier New" panose="02070309020205020404" pitchFamily="49" charset="0"/>
            </a:endParaRPr>
          </a:p>
          <a:p>
            <a:pPr algn="l"/>
            <a:r>
              <a:rPr lang="en-US" sz="1200" b="1" i="0" u="none" strike="noStrike" dirty="0">
                <a:solidFill>
                  <a:schemeClr val="tx1"/>
                </a:solidFill>
                <a:effectLst/>
                <a:latin typeface="Courier New" panose="02070309020205020404" pitchFamily="49" charset="0"/>
              </a:rPr>
              <a:t>Creating separate models for each group could improve predictions. Adding cluster labels may reveal hidden patterns, and addressing outliers can help accuracy. Clustering can enhance recommendations and predictions</a:t>
            </a:r>
            <a:r>
              <a:rPr lang="en-US" b="1" i="0" u="none" strike="noStrike" dirty="0">
                <a:solidFill>
                  <a:srgbClr val="D4D4D4"/>
                </a:solidFill>
                <a:effectLst/>
                <a:latin typeface="Courier New" panose="02070309020205020404" pitchFamily="49" charset="0"/>
              </a:rPr>
              <a:t>.</a:t>
            </a:r>
            <a:endParaRPr lang="en-AE" b="1" dirty="0"/>
          </a:p>
        </p:txBody>
      </p:sp>
    </p:spTree>
    <p:extLst>
      <p:ext uri="{BB962C8B-B14F-4D97-AF65-F5344CB8AC3E}">
        <p14:creationId xmlns:p14="http://schemas.microsoft.com/office/powerpoint/2010/main" val="3150340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95"/>
          <p:cNvSpPr txBox="1">
            <a:spLocks noGrp="1"/>
          </p:cNvSpPr>
          <p:nvPr>
            <p:ph type="ctrTitle"/>
          </p:nvPr>
        </p:nvSpPr>
        <p:spPr>
          <a:xfrm flipH="1">
            <a:off x="502200" y="445025"/>
            <a:ext cx="8184600" cy="670500"/>
          </a:xfrm>
          <a:prstGeom prst="rect">
            <a:avLst/>
          </a:prstGeom>
        </p:spPr>
        <p:txBody>
          <a:bodyPr spcFirstLastPara="1" wrap="square" lIns="91425" tIns="91425" rIns="91425" bIns="91425" anchor="t" anchorCtr="0">
            <a:noAutofit/>
          </a:bodyPr>
          <a:lstStyle/>
          <a:p>
            <a:pPr algn="ctr"/>
            <a:r>
              <a:rPr lang="en-US" sz="3200" b="1" dirty="0">
                <a:ln>
                  <a:noFill/>
                </a:ln>
                <a:solidFill>
                  <a:schemeClr val="tx1"/>
                </a:solidFill>
                <a:effectLst/>
                <a:latin typeface="Times New Roman" panose="02020603050405020304" pitchFamily="18" charset="0"/>
                <a:ea typeface="Arial Unicode MS" panose="020B0604020202020204" pitchFamily="34" charset="-128"/>
                <a:cs typeface="Arial Unicode MS" panose="020B0604020202020204" pitchFamily="34" charset="-128"/>
              </a:rPr>
              <a:t>Executive Summary:</a:t>
            </a:r>
            <a:br>
              <a:rPr lang="en-AE" sz="1800" dirty="0">
                <a:ln>
                  <a:noFill/>
                </a:ln>
                <a:solidFill>
                  <a:schemeClr val="bg1"/>
                </a:solidFill>
                <a:effectLst/>
                <a:latin typeface="Helvetica Neue" panose="02000503000000020004" pitchFamily="2" charset="0"/>
                <a:ea typeface="Arial Unicode MS" panose="020B0604020202020204" pitchFamily="34" charset="-128"/>
                <a:cs typeface="Arial Unicode MS" panose="020B0604020202020204" pitchFamily="34" charset="-128"/>
              </a:rPr>
            </a:br>
            <a:endParaRPr dirty="0">
              <a:solidFill>
                <a:schemeClr val="bg1"/>
              </a:solidFill>
            </a:endParaRPr>
          </a:p>
          <a:p>
            <a:pPr marL="0" lvl="0" indent="0" algn="ctr" rtl="0">
              <a:spcBef>
                <a:spcPts val="0"/>
              </a:spcBef>
              <a:spcAft>
                <a:spcPts val="0"/>
              </a:spcAft>
              <a:buNone/>
            </a:pPr>
            <a:endParaRPr dirty="0"/>
          </a:p>
        </p:txBody>
      </p:sp>
      <p:sp>
        <p:nvSpPr>
          <p:cNvPr id="772" name="Google Shape;772;p95"/>
          <p:cNvSpPr txBox="1">
            <a:spLocks noGrp="1"/>
          </p:cNvSpPr>
          <p:nvPr>
            <p:ph type="subTitle" idx="1"/>
          </p:nvPr>
        </p:nvSpPr>
        <p:spPr>
          <a:xfrm>
            <a:off x="1255350" y="1454625"/>
            <a:ext cx="6633300" cy="3243900"/>
          </a:xfrm>
          <a:prstGeom prst="rect">
            <a:avLst/>
          </a:prstGeom>
        </p:spPr>
        <p:txBody>
          <a:bodyPr spcFirstLastPara="1" wrap="square" lIns="91425" tIns="91425" rIns="91425" bIns="91425" anchor="ctr" anchorCtr="0">
            <a:noAutofit/>
          </a:bodyPr>
          <a:lstStyle/>
          <a:p>
            <a:pPr marL="0" indent="0">
              <a:buNone/>
            </a:pPr>
            <a:r>
              <a:rPr lang="en-US" sz="1800" dirty="0">
                <a:ln>
                  <a:noFill/>
                </a:ln>
                <a:solidFill>
                  <a:schemeClr val="tx1"/>
                </a:solidFill>
                <a:effectLst/>
                <a:latin typeface="Times New Roman" panose="02020603050405020304" pitchFamily="18" charset="0"/>
                <a:ea typeface="Arial Unicode MS" panose="020B0604020202020204" pitchFamily="34" charset="-128"/>
                <a:cs typeface="Arial Unicode MS" panose="020B0604020202020204" pitchFamily="34" charset="-128"/>
              </a:rPr>
              <a:t>Thi</a:t>
            </a:r>
            <a:r>
              <a:rPr lang="en-US" sz="1800" dirty="0">
                <a:ln>
                  <a:noFill/>
                </a:ln>
                <a:solidFill>
                  <a:schemeClr val="tx1"/>
                </a:solidFill>
                <a:effectLst/>
                <a:latin typeface="Times New Roman" panose="02020603050405020304" pitchFamily="18" charset="0"/>
                <a:ea typeface="Arial Unicode MS" panose="020B0604020202020204" pitchFamily="34" charset="-128"/>
                <a:cs typeface="Times New Roman" panose="02020603050405020304" pitchFamily="18" charset="0"/>
              </a:rPr>
              <a:t>s project analyzes the impact of workout frequency and session duration on calories burned among gym members using a gym dataset sourced from Kaggle. Through data cleaning, sampling, visualization, hypothesis testing, regression, classification, clustering, and version control, the study provides actionable insights into member behaviors. Python was selected for its strong data handling and machine learning libraries. Multiple machine learning models were built, optimized, and evaluated, leading to the identification of the best predictive models. GitHub was used for version control and team collaboration. Overall, this project successfully meets the course learning outcomes by applying professional data analytics and machine learning techniques.</a:t>
            </a:r>
            <a:endParaRPr lang="en-AE" sz="1800" dirty="0">
              <a:ln>
                <a:noFill/>
              </a:ln>
              <a:solidFill>
                <a:schemeClr val="tx1"/>
              </a:solidFill>
              <a:effectLst/>
              <a:latin typeface="Times New Roman" panose="02020603050405020304" pitchFamily="18" charset="0"/>
              <a:ea typeface="Arial Unicode MS" panose="020B0604020202020204" pitchFamily="34" charset="-128"/>
              <a:cs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20" name="Google Shape;820;p99"/>
          <p:cNvSpPr txBox="1">
            <a:spLocks noGrp="1"/>
          </p:cNvSpPr>
          <p:nvPr>
            <p:ph type="ctrTitle"/>
          </p:nvPr>
        </p:nvSpPr>
        <p:spPr>
          <a:xfrm>
            <a:off x="774276" y="1215483"/>
            <a:ext cx="7595447" cy="3045557"/>
          </a:xfrm>
          <a:prstGeom prst="rect">
            <a:avLst/>
          </a:prstGeom>
        </p:spPr>
        <p:txBody>
          <a:bodyPr spcFirstLastPara="1" wrap="square" lIns="91425" tIns="91425" rIns="91425" bIns="91425" anchor="ctr" anchorCtr="0">
            <a:noAutofit/>
          </a:bodyPr>
          <a:lstStyle/>
          <a:p>
            <a:pPr algn="ctr"/>
            <a:r>
              <a:rPr lang="en-US" sz="2000" dirty="0">
                <a:solidFill>
                  <a:schemeClr val="tx1"/>
                </a:solidFill>
                <a:latin typeface="Times New Roman" panose="02020603050405020304" pitchFamily="18" charset="0"/>
                <a:cs typeface="Times New Roman" panose="02020603050405020304" pitchFamily="18" charset="0"/>
              </a:rPr>
              <a:t>Independent Variables:</a:t>
            </a:r>
            <a:br>
              <a:rPr lang="en-AE" sz="2000" dirty="0">
                <a:solidFill>
                  <a:schemeClr val="tx1"/>
                </a:solidFill>
                <a:latin typeface="Times New Roman" panose="02020603050405020304" pitchFamily="18" charset="0"/>
                <a:cs typeface="Times New Roman" panose="02020603050405020304" pitchFamily="18" charset="0"/>
              </a:rPr>
            </a:br>
            <a:r>
              <a:rPr lang="en-US" sz="2000" dirty="0" err="1">
                <a:solidFill>
                  <a:schemeClr val="tx1"/>
                </a:solidFill>
                <a:latin typeface="Times New Roman" panose="02020603050405020304" pitchFamily="18" charset="0"/>
                <a:cs typeface="Times New Roman" panose="02020603050405020304" pitchFamily="18" charset="0"/>
              </a:rPr>
              <a:t>Workout_Frequency</a:t>
            </a:r>
            <a:r>
              <a:rPr lang="en-US" sz="2000" dirty="0">
                <a:solidFill>
                  <a:schemeClr val="tx1"/>
                </a:solidFill>
                <a:latin typeface="Times New Roman" panose="02020603050405020304" pitchFamily="18" charset="0"/>
                <a:cs typeface="Times New Roman" panose="02020603050405020304" pitchFamily="18" charset="0"/>
              </a:rPr>
              <a:t> (days/week): The number of days per week a gym member works out.</a:t>
            </a:r>
            <a:br>
              <a:rPr lang="en-AE" sz="2000" dirty="0">
                <a:solidFill>
                  <a:schemeClr val="tx1"/>
                </a:solidFill>
                <a:latin typeface="Times New Roman" panose="02020603050405020304" pitchFamily="18" charset="0"/>
                <a:cs typeface="Times New Roman" panose="02020603050405020304" pitchFamily="18" charset="0"/>
              </a:rPr>
            </a:br>
            <a:r>
              <a:rPr lang="en-US" sz="2000" dirty="0" err="1">
                <a:solidFill>
                  <a:schemeClr val="tx1"/>
                </a:solidFill>
                <a:latin typeface="Times New Roman" panose="02020603050405020304" pitchFamily="18" charset="0"/>
                <a:cs typeface="Times New Roman" panose="02020603050405020304" pitchFamily="18" charset="0"/>
              </a:rPr>
              <a:t>Session_Duration</a:t>
            </a:r>
            <a:r>
              <a:rPr lang="en-US" sz="2000" dirty="0">
                <a:solidFill>
                  <a:schemeClr val="tx1"/>
                </a:solidFill>
                <a:latin typeface="Times New Roman" panose="02020603050405020304" pitchFamily="18" charset="0"/>
                <a:cs typeface="Times New Roman" panose="02020603050405020304" pitchFamily="18" charset="0"/>
              </a:rPr>
              <a:t> (hours): The average duration of each workout session.</a:t>
            </a:r>
            <a:br>
              <a:rPr lang="en-US" sz="2000" dirty="0">
                <a:solidFill>
                  <a:schemeClr val="tx1"/>
                </a:solidFill>
                <a:latin typeface="Times New Roman" panose="02020603050405020304" pitchFamily="18" charset="0"/>
                <a:cs typeface="Times New Roman" panose="02020603050405020304" pitchFamily="18" charset="0"/>
              </a:rPr>
            </a:br>
            <a:br>
              <a:rPr lang="en-AE" sz="2000" dirty="0">
                <a:solidFill>
                  <a:schemeClr val="tx1"/>
                </a:solidFill>
                <a:latin typeface="Times New Roman" panose="02020603050405020304" pitchFamily="18" charset="0"/>
                <a:cs typeface="Times New Roman" panose="02020603050405020304" pitchFamily="18" charset="0"/>
              </a:rPr>
            </a:br>
            <a:r>
              <a:rPr lang="fr-FR" sz="2000" dirty="0" err="1">
                <a:solidFill>
                  <a:schemeClr val="tx1"/>
                </a:solidFill>
                <a:latin typeface="Times New Roman" panose="02020603050405020304" pitchFamily="18" charset="0"/>
                <a:cs typeface="Times New Roman" panose="02020603050405020304" pitchFamily="18" charset="0"/>
              </a:rPr>
              <a:t>Dependent</a:t>
            </a:r>
            <a:r>
              <a:rPr lang="fr-FR" sz="2000" dirty="0">
                <a:solidFill>
                  <a:schemeClr val="tx1"/>
                </a:solidFill>
                <a:latin typeface="Times New Roman" panose="02020603050405020304" pitchFamily="18" charset="0"/>
                <a:cs typeface="Times New Roman" panose="02020603050405020304" pitchFamily="18" charset="0"/>
              </a:rPr>
              <a:t> Variable</a:t>
            </a:r>
            <a:r>
              <a:rPr lang="en-US" sz="2000" dirty="0">
                <a:solidFill>
                  <a:schemeClr val="tx1"/>
                </a:solidFill>
                <a:latin typeface="Times New Roman" panose="02020603050405020304" pitchFamily="18" charset="0"/>
                <a:cs typeface="Times New Roman" panose="02020603050405020304" pitchFamily="18" charset="0"/>
              </a:rPr>
              <a:t>:</a:t>
            </a:r>
            <a:br>
              <a:rPr lang="en-AE" sz="2000" dirty="0">
                <a:solidFill>
                  <a:schemeClr val="tx1"/>
                </a:solidFill>
                <a:latin typeface="Times New Roman" panose="02020603050405020304" pitchFamily="18" charset="0"/>
                <a:cs typeface="Times New Roman" panose="02020603050405020304" pitchFamily="18" charset="0"/>
              </a:rPr>
            </a:br>
            <a:r>
              <a:rPr lang="en-US" sz="2000" dirty="0" err="1">
                <a:solidFill>
                  <a:schemeClr val="tx1"/>
                </a:solidFill>
                <a:latin typeface="Times New Roman" panose="02020603050405020304" pitchFamily="18" charset="0"/>
                <a:cs typeface="Times New Roman" panose="02020603050405020304" pitchFamily="18" charset="0"/>
              </a:rPr>
              <a:t>Calories_Burned</a:t>
            </a:r>
            <a:r>
              <a:rPr lang="en-US" sz="2000" dirty="0">
                <a:solidFill>
                  <a:schemeClr val="tx1"/>
                </a:solidFill>
                <a:latin typeface="Times New Roman" panose="02020603050405020304" pitchFamily="18" charset="0"/>
                <a:cs typeface="Times New Roman" panose="02020603050405020304" pitchFamily="18" charset="0"/>
              </a:rPr>
              <a:t>: The total number of calories burned per session. This is the target variable we aim to predict based on the workout behavior.</a:t>
            </a:r>
            <a:br>
              <a:rPr lang="en-AE" sz="2000" dirty="0">
                <a:solidFill>
                  <a:schemeClr val="tx1"/>
                </a:solidFill>
                <a:latin typeface="Times New Roman" panose="02020603050405020304" pitchFamily="18" charset="0"/>
                <a:cs typeface="Times New Roman" panose="02020603050405020304" pitchFamily="18" charset="0"/>
              </a:rPr>
            </a:br>
            <a:endParaRPr sz="2000" dirty="0">
              <a:solidFill>
                <a:schemeClr val="tx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C911294-B374-80B8-2BFC-A71F98F37BCB}"/>
              </a:ext>
            </a:extLst>
          </p:cNvPr>
          <p:cNvSpPr txBox="1"/>
          <p:nvPr/>
        </p:nvSpPr>
        <p:spPr>
          <a:xfrm>
            <a:off x="1846258" y="512014"/>
            <a:ext cx="5218772" cy="861774"/>
          </a:xfrm>
          <a:prstGeom prst="rect">
            <a:avLst/>
          </a:prstGeom>
          <a:noFill/>
        </p:spPr>
        <p:txBody>
          <a:bodyPr wrap="square" rtlCol="0">
            <a:spAutoFit/>
          </a:bodyPr>
          <a:lstStyle/>
          <a:p>
            <a:pPr algn="ctr"/>
            <a:r>
              <a:rPr lang="en-US" sz="3200" b="1" i="0" u="none" strike="noStrike" dirty="0">
                <a:solidFill>
                  <a:srgbClr val="000000"/>
                </a:solidFill>
                <a:effectLst/>
              </a:rPr>
              <a:t>Variable Selection</a:t>
            </a:r>
          </a:p>
          <a:p>
            <a:endParaRPr lang="en-AE" sz="1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0"/>
                                        </p:tgtEl>
                                        <p:attrNameLst>
                                          <p:attrName>style.visibility</p:attrName>
                                        </p:attrNameLst>
                                      </p:cBhvr>
                                      <p:to>
                                        <p:strVal val="visible"/>
                                      </p:to>
                                    </p:set>
                                    <p:animEffect transition="in" filter="fade">
                                      <p:cBhvr>
                                        <p:cTn id="7" dur="1000"/>
                                        <p:tgtEl>
                                          <p:spTgt spid="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D5C4A-D8C0-DC83-6F94-717090AC4A75}"/>
              </a:ext>
            </a:extLst>
          </p:cNvPr>
          <p:cNvSpPr>
            <a:spLocks noGrp="1"/>
          </p:cNvSpPr>
          <p:nvPr>
            <p:ph type="ctrTitle"/>
          </p:nvPr>
        </p:nvSpPr>
        <p:spPr/>
        <p:txBody>
          <a:bodyPr/>
          <a:lstStyle/>
          <a:p>
            <a:r>
              <a:rPr lang="en-US" sz="3200" b="1" i="0" u="none" strike="noStrike" dirty="0">
                <a:solidFill>
                  <a:srgbClr val="000000"/>
                </a:solidFill>
                <a:effectLst/>
                <a:latin typeface="-webkit-standard"/>
              </a:rPr>
              <a:t>Descriptive Statistics &amp; Sampling</a:t>
            </a:r>
            <a:endParaRPr lang="en-AE" sz="3200" b="1" dirty="0"/>
          </a:p>
        </p:txBody>
      </p:sp>
      <p:pic>
        <p:nvPicPr>
          <p:cNvPr id="8" name="Picture 7" descr="A screenshot of a computer&#10;&#10;Description automatically generated">
            <a:extLst>
              <a:ext uri="{FF2B5EF4-FFF2-40B4-BE49-F238E27FC236}">
                <a16:creationId xmlns:a16="http://schemas.microsoft.com/office/drawing/2014/main" id="{6ECC9693-D39D-22D8-46E0-E6A75D1BAFC6}"/>
              </a:ext>
            </a:extLst>
          </p:cNvPr>
          <p:cNvPicPr>
            <a:picLocks noChangeAspect="1"/>
          </p:cNvPicPr>
          <p:nvPr/>
        </p:nvPicPr>
        <p:blipFill>
          <a:blip r:embed="rId2"/>
          <a:stretch>
            <a:fillRect/>
          </a:stretch>
        </p:blipFill>
        <p:spPr>
          <a:xfrm>
            <a:off x="685800" y="1122737"/>
            <a:ext cx="7772400" cy="3601843"/>
          </a:xfrm>
          <a:prstGeom prst="rect">
            <a:avLst/>
          </a:prstGeom>
        </p:spPr>
      </p:pic>
    </p:spTree>
    <p:extLst>
      <p:ext uri="{BB962C8B-B14F-4D97-AF65-F5344CB8AC3E}">
        <p14:creationId xmlns:p14="http://schemas.microsoft.com/office/powerpoint/2010/main" val="4229984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C4459-8477-BD83-3F03-8964597F8C79}"/>
              </a:ext>
            </a:extLst>
          </p:cNvPr>
          <p:cNvSpPr>
            <a:spLocks noGrp="1"/>
          </p:cNvSpPr>
          <p:nvPr>
            <p:ph type="ctrTitle"/>
          </p:nvPr>
        </p:nvSpPr>
        <p:spPr/>
        <p:txBody>
          <a:bodyPr/>
          <a:lstStyle/>
          <a:p>
            <a:r>
              <a:rPr lang="en-US" sz="3200" b="1" i="0" u="none" strike="noStrike" dirty="0">
                <a:solidFill>
                  <a:srgbClr val="000000"/>
                </a:solidFill>
                <a:effectLst/>
                <a:latin typeface="-webkit-standard"/>
              </a:rPr>
              <a:t>Descriptive Statistics &amp; Sampling</a:t>
            </a:r>
            <a:endParaRPr lang="en-AE" sz="3200" b="1" dirty="0"/>
          </a:p>
        </p:txBody>
      </p:sp>
      <p:pic>
        <p:nvPicPr>
          <p:cNvPr id="3" name="Picture 2" descr="A screenshot of a computer&#10;&#10;Description automatically generated">
            <a:extLst>
              <a:ext uri="{FF2B5EF4-FFF2-40B4-BE49-F238E27FC236}">
                <a16:creationId xmlns:a16="http://schemas.microsoft.com/office/drawing/2014/main" id="{0774642F-49A5-E5F0-2EEC-49A87F1CB7AE}"/>
              </a:ext>
            </a:extLst>
          </p:cNvPr>
          <p:cNvPicPr>
            <a:picLocks noChangeAspect="1"/>
          </p:cNvPicPr>
          <p:nvPr/>
        </p:nvPicPr>
        <p:blipFill>
          <a:blip r:embed="rId2"/>
          <a:stretch>
            <a:fillRect/>
          </a:stretch>
        </p:blipFill>
        <p:spPr>
          <a:xfrm>
            <a:off x="1637415" y="1378235"/>
            <a:ext cx="6379534" cy="3313028"/>
          </a:xfrm>
          <a:prstGeom prst="rect">
            <a:avLst/>
          </a:prstGeom>
        </p:spPr>
      </p:pic>
    </p:spTree>
    <p:extLst>
      <p:ext uri="{BB962C8B-B14F-4D97-AF65-F5344CB8AC3E}">
        <p14:creationId xmlns:p14="http://schemas.microsoft.com/office/powerpoint/2010/main" val="3401377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217E2-646C-1F3D-08E5-7E7B0FD581BE}"/>
              </a:ext>
            </a:extLst>
          </p:cNvPr>
          <p:cNvSpPr>
            <a:spLocks noGrp="1"/>
          </p:cNvSpPr>
          <p:nvPr>
            <p:ph type="ctrTitle"/>
          </p:nvPr>
        </p:nvSpPr>
        <p:spPr>
          <a:xfrm>
            <a:off x="972296" y="251542"/>
            <a:ext cx="7199408" cy="650700"/>
          </a:xfrm>
        </p:spPr>
        <p:txBody>
          <a:bodyPr/>
          <a:lstStyle/>
          <a:p>
            <a:r>
              <a:rPr lang="en-US" sz="3200" b="1" i="0" u="none" strike="noStrike" dirty="0">
                <a:solidFill>
                  <a:srgbClr val="000000"/>
                </a:solidFill>
                <a:effectLst/>
                <a:latin typeface="-webkit-standard"/>
              </a:rPr>
              <a:t>Descriptive Statistics &amp; Sampling</a:t>
            </a:r>
            <a:endParaRPr lang="en-AE" sz="3200" b="1" dirty="0"/>
          </a:p>
        </p:txBody>
      </p:sp>
      <p:pic>
        <p:nvPicPr>
          <p:cNvPr id="6" name="Picture 5" descr="A screen shot of a computer&#10;&#10;Description automatically generated">
            <a:extLst>
              <a:ext uri="{FF2B5EF4-FFF2-40B4-BE49-F238E27FC236}">
                <a16:creationId xmlns:a16="http://schemas.microsoft.com/office/drawing/2014/main" id="{7639328D-0530-1153-EC2B-D8853559B40A}"/>
              </a:ext>
            </a:extLst>
          </p:cNvPr>
          <p:cNvPicPr>
            <a:picLocks noChangeAspect="1"/>
          </p:cNvPicPr>
          <p:nvPr/>
        </p:nvPicPr>
        <p:blipFill>
          <a:blip r:embed="rId2"/>
          <a:stretch>
            <a:fillRect/>
          </a:stretch>
        </p:blipFill>
        <p:spPr>
          <a:xfrm>
            <a:off x="195308" y="902242"/>
            <a:ext cx="5066061" cy="2808624"/>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F56DF96D-05FF-2833-9A53-7681B5CF9646}"/>
              </a:ext>
            </a:extLst>
          </p:cNvPr>
          <p:cNvPicPr>
            <a:picLocks noChangeAspect="1"/>
          </p:cNvPicPr>
          <p:nvPr/>
        </p:nvPicPr>
        <p:blipFill>
          <a:blip r:embed="rId3"/>
          <a:stretch>
            <a:fillRect/>
          </a:stretch>
        </p:blipFill>
        <p:spPr>
          <a:xfrm>
            <a:off x="3388750" y="1978052"/>
            <a:ext cx="5709684" cy="3165448"/>
          </a:xfrm>
          <a:prstGeom prst="rect">
            <a:avLst/>
          </a:prstGeom>
        </p:spPr>
      </p:pic>
    </p:spTree>
    <p:extLst>
      <p:ext uri="{BB962C8B-B14F-4D97-AF65-F5344CB8AC3E}">
        <p14:creationId xmlns:p14="http://schemas.microsoft.com/office/powerpoint/2010/main" val="3272374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C99A5-1214-8111-1F33-F83CFBDB6D82}"/>
              </a:ext>
            </a:extLst>
          </p:cNvPr>
          <p:cNvSpPr>
            <a:spLocks noGrp="1"/>
          </p:cNvSpPr>
          <p:nvPr>
            <p:ph type="ctrTitle"/>
          </p:nvPr>
        </p:nvSpPr>
        <p:spPr>
          <a:xfrm>
            <a:off x="1458231" y="122713"/>
            <a:ext cx="6039395" cy="650700"/>
          </a:xfrm>
        </p:spPr>
        <p:txBody>
          <a:bodyPr/>
          <a:lstStyle/>
          <a:p>
            <a:r>
              <a:rPr lang="en-US" sz="3200" b="1" i="0" u="none" strike="noStrike" dirty="0">
                <a:solidFill>
                  <a:srgbClr val="000000"/>
                </a:solidFill>
                <a:effectLst/>
                <a:latin typeface="+mj-lt"/>
              </a:rPr>
              <a:t>Data Visualization</a:t>
            </a:r>
            <a:endParaRPr lang="en-AE" sz="3200" b="1" dirty="0">
              <a:latin typeface="+mj-lt"/>
            </a:endParaRPr>
          </a:p>
        </p:txBody>
      </p:sp>
      <p:sp>
        <p:nvSpPr>
          <p:cNvPr id="5" name="TextBox 4">
            <a:extLst>
              <a:ext uri="{FF2B5EF4-FFF2-40B4-BE49-F238E27FC236}">
                <a16:creationId xmlns:a16="http://schemas.microsoft.com/office/drawing/2014/main" id="{5828D4C9-5754-6279-B480-195E86A2A645}"/>
              </a:ext>
            </a:extLst>
          </p:cNvPr>
          <p:cNvSpPr txBox="1"/>
          <p:nvPr/>
        </p:nvSpPr>
        <p:spPr>
          <a:xfrm>
            <a:off x="1646374" y="773413"/>
            <a:ext cx="5431667" cy="861774"/>
          </a:xfrm>
          <a:prstGeom prst="rect">
            <a:avLst/>
          </a:prstGeom>
          <a:noFill/>
        </p:spPr>
        <p:txBody>
          <a:bodyPr wrap="square" rtlCol="0">
            <a:spAutoFit/>
          </a:bodyPr>
          <a:lstStyle/>
          <a:p>
            <a:pPr algn="ctr"/>
            <a:r>
              <a:rPr lang="it-IT" sz="1800" b="1" u="none" strike="noStrike" kern="0" spc="0" dirty="0" err="1">
                <a:ln>
                  <a:noFill/>
                </a:ln>
                <a:solidFill>
                  <a:srgbClr val="000000"/>
                </a:solidFill>
                <a:effectLst/>
                <a:latin typeface="Times New Roman" panose="02020603050405020304" pitchFamily="18" charset="0"/>
                <a:ea typeface="Times Roman"/>
                <a:cs typeface="Times New Roman" panose="02020603050405020304" pitchFamily="18" charset="0"/>
              </a:rPr>
              <a:t>Scatter</a:t>
            </a:r>
            <a:r>
              <a:rPr lang="it-IT" sz="1800" b="1" u="none" strike="noStrike" kern="0" spc="0" dirty="0">
                <a:ln>
                  <a:noFill/>
                </a:ln>
                <a:solidFill>
                  <a:srgbClr val="000000"/>
                </a:solidFill>
                <a:effectLst/>
                <a:latin typeface="Times New Roman" panose="02020603050405020304" pitchFamily="18" charset="0"/>
                <a:ea typeface="Times Roman"/>
                <a:cs typeface="Times New Roman" panose="02020603050405020304" pitchFamily="18" charset="0"/>
              </a:rPr>
              <a:t> Plot</a:t>
            </a:r>
            <a:r>
              <a:rPr lang="en-US" sz="1800" u="none" strike="noStrike" kern="0" spc="0" dirty="0">
                <a:ln>
                  <a:noFill/>
                </a:ln>
                <a:solidFill>
                  <a:srgbClr val="000000"/>
                </a:solidFill>
                <a:effectLst/>
                <a:latin typeface="Times New Roman" panose="02020603050405020304" pitchFamily="18" charset="0"/>
                <a:ea typeface="Times Roman"/>
                <a:cs typeface="Times New Roman" panose="02020603050405020304" pitchFamily="18" charset="0"/>
              </a:rPr>
              <a:t>: Displayed the linear relationship between Workout Frequency and Calories Burned.</a:t>
            </a:r>
            <a:endParaRPr lang="en-AE" sz="1800" u="none" strike="noStrike" kern="0" spc="0" dirty="0">
              <a:ln>
                <a:noFill/>
              </a:ln>
              <a:solidFill>
                <a:srgbClr val="000000"/>
              </a:solidFill>
              <a:effectLst/>
              <a:latin typeface="Times New Roman" panose="02020603050405020304" pitchFamily="18" charset="0"/>
              <a:ea typeface="Times Roman"/>
              <a:cs typeface="Times New Roman" panose="02020603050405020304" pitchFamily="18" charset="0"/>
            </a:endParaRPr>
          </a:p>
          <a:p>
            <a:endParaRPr lang="en-AE" dirty="0"/>
          </a:p>
        </p:txBody>
      </p:sp>
      <p:pic>
        <p:nvPicPr>
          <p:cNvPr id="6" name="Picture 5">
            <a:extLst>
              <a:ext uri="{FF2B5EF4-FFF2-40B4-BE49-F238E27FC236}">
                <a16:creationId xmlns:a16="http://schemas.microsoft.com/office/drawing/2014/main" id="{2AD2E378-272B-9FDB-F29C-F09AB6E0188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42770" y="1424113"/>
            <a:ext cx="5458460" cy="3472815"/>
          </a:xfrm>
          <a:prstGeom prst="rect">
            <a:avLst/>
          </a:prstGeom>
          <a:noFill/>
          <a:ln>
            <a:noFill/>
          </a:ln>
        </p:spPr>
      </p:pic>
    </p:spTree>
    <p:extLst>
      <p:ext uri="{BB962C8B-B14F-4D97-AF65-F5344CB8AC3E}">
        <p14:creationId xmlns:p14="http://schemas.microsoft.com/office/powerpoint/2010/main" val="4135712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BFCBC-6C33-BCC0-4322-61860B74737E}"/>
              </a:ext>
            </a:extLst>
          </p:cNvPr>
          <p:cNvSpPr>
            <a:spLocks noGrp="1"/>
          </p:cNvSpPr>
          <p:nvPr>
            <p:ph type="ctrTitle"/>
          </p:nvPr>
        </p:nvSpPr>
        <p:spPr>
          <a:xfrm>
            <a:off x="1989910" y="213654"/>
            <a:ext cx="4823485" cy="1162908"/>
          </a:xfrm>
        </p:spPr>
        <p:txBody>
          <a:bodyPr/>
          <a:lstStyle/>
          <a:p>
            <a:r>
              <a:rPr lang="en-US" sz="3200" b="1" u="none" strike="noStrike" kern="0" spc="0" dirty="0">
                <a:ln>
                  <a:noFill/>
                </a:ln>
                <a:solidFill>
                  <a:srgbClr val="000000"/>
                </a:solidFill>
                <a:effectLst/>
                <a:latin typeface="Times New Roman" panose="02020603050405020304" pitchFamily="18" charset="0"/>
                <a:ea typeface="Times Roman"/>
                <a:cs typeface="Arial Unicode MS" panose="020B0604020202020204" pitchFamily="34" charset="-128"/>
              </a:rPr>
              <a:t>Box Plot:</a:t>
            </a:r>
            <a:endParaRPr lang="en-AE" sz="3200" b="1" dirty="0"/>
          </a:p>
        </p:txBody>
      </p:sp>
      <p:sp>
        <p:nvSpPr>
          <p:cNvPr id="4" name="Subtitle 3">
            <a:extLst>
              <a:ext uri="{FF2B5EF4-FFF2-40B4-BE49-F238E27FC236}">
                <a16:creationId xmlns:a16="http://schemas.microsoft.com/office/drawing/2014/main" id="{345A006C-893F-97DD-9C67-EA11870A8655}"/>
              </a:ext>
            </a:extLst>
          </p:cNvPr>
          <p:cNvSpPr>
            <a:spLocks noGrp="1"/>
          </p:cNvSpPr>
          <p:nvPr>
            <p:ph type="subTitle" idx="1"/>
          </p:nvPr>
        </p:nvSpPr>
        <p:spPr>
          <a:xfrm>
            <a:off x="1989910" y="795108"/>
            <a:ext cx="4299000" cy="367800"/>
          </a:xfrm>
        </p:spPr>
        <p:txBody>
          <a:bodyPr/>
          <a:lstStyle/>
          <a:p>
            <a:r>
              <a:rPr lang="en-US" sz="1800" u="none" strike="noStrike" kern="0" spc="0" dirty="0">
                <a:ln>
                  <a:noFill/>
                </a:ln>
                <a:solidFill>
                  <a:srgbClr val="000000"/>
                </a:solidFill>
                <a:effectLst/>
                <a:latin typeface="Times New Roman" panose="02020603050405020304" pitchFamily="18" charset="0"/>
                <a:ea typeface="Times Roman"/>
                <a:cs typeface="Times New Roman" panose="02020603050405020304" pitchFamily="18" charset="0"/>
              </a:rPr>
              <a:t>Showed the distribution and outliers in the main variables.</a:t>
            </a:r>
            <a:endParaRPr lang="en-AE" sz="1800" u="none" strike="noStrike" kern="0" spc="0" dirty="0">
              <a:ln>
                <a:noFill/>
              </a:ln>
              <a:solidFill>
                <a:srgbClr val="000000"/>
              </a:solidFill>
              <a:effectLst/>
              <a:latin typeface="Times New Roman" panose="02020603050405020304" pitchFamily="18" charset="0"/>
              <a:ea typeface="Times Roman"/>
              <a:cs typeface="Times New Roman" panose="02020603050405020304" pitchFamily="18" charset="0"/>
            </a:endParaRPr>
          </a:p>
          <a:p>
            <a:endParaRPr lang="en-AE" dirty="0"/>
          </a:p>
        </p:txBody>
      </p:sp>
      <p:pic>
        <p:nvPicPr>
          <p:cNvPr id="5" name="Picture 4">
            <a:extLst>
              <a:ext uri="{FF2B5EF4-FFF2-40B4-BE49-F238E27FC236}">
                <a16:creationId xmlns:a16="http://schemas.microsoft.com/office/drawing/2014/main" id="{C5E0CB66-0901-D08D-D2C7-1B05E453403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11935" y="1535203"/>
            <a:ext cx="6120130" cy="3222625"/>
          </a:xfrm>
          <a:prstGeom prst="rect">
            <a:avLst/>
          </a:prstGeom>
          <a:noFill/>
          <a:ln>
            <a:noFill/>
          </a:ln>
        </p:spPr>
      </p:pic>
    </p:spTree>
    <p:extLst>
      <p:ext uri="{BB962C8B-B14F-4D97-AF65-F5344CB8AC3E}">
        <p14:creationId xmlns:p14="http://schemas.microsoft.com/office/powerpoint/2010/main" val="1511682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ABBBF-6550-4691-A649-3970F96EF4F7}"/>
              </a:ext>
            </a:extLst>
          </p:cNvPr>
          <p:cNvSpPr>
            <a:spLocks noGrp="1"/>
          </p:cNvSpPr>
          <p:nvPr>
            <p:ph type="ctrTitle"/>
          </p:nvPr>
        </p:nvSpPr>
        <p:spPr>
          <a:xfrm>
            <a:off x="2226557" y="134865"/>
            <a:ext cx="4299000" cy="650700"/>
          </a:xfrm>
        </p:spPr>
        <p:txBody>
          <a:bodyPr/>
          <a:lstStyle/>
          <a:p>
            <a:r>
              <a:rPr lang="en-US" sz="3200" b="1" u="none" strike="noStrike" kern="0" spc="0" dirty="0">
                <a:ln>
                  <a:noFill/>
                </a:ln>
                <a:solidFill>
                  <a:srgbClr val="000000"/>
                </a:solidFill>
                <a:effectLst/>
                <a:latin typeface="Times New Roman" panose="02020603050405020304" pitchFamily="18" charset="0"/>
                <a:ea typeface="Times Roman"/>
                <a:cs typeface="Arial Unicode MS" panose="020B0604020202020204" pitchFamily="34" charset="-128"/>
              </a:rPr>
              <a:t>Histograms</a:t>
            </a:r>
            <a:r>
              <a:rPr lang="en-US" sz="3200" u="none" strike="noStrike" kern="0" spc="0" dirty="0">
                <a:ln>
                  <a:noFill/>
                </a:ln>
                <a:solidFill>
                  <a:srgbClr val="000000"/>
                </a:solidFill>
                <a:effectLst/>
                <a:latin typeface="Times New Roman" panose="02020603050405020304" pitchFamily="18" charset="0"/>
                <a:ea typeface="Times Roman"/>
                <a:cs typeface="Arial Unicode MS" panose="020B0604020202020204" pitchFamily="34" charset="-128"/>
              </a:rPr>
              <a:t>:</a:t>
            </a:r>
            <a:endParaRPr lang="en-AE" sz="3200" dirty="0"/>
          </a:p>
        </p:txBody>
      </p:sp>
      <p:sp>
        <p:nvSpPr>
          <p:cNvPr id="4" name="Subtitle 3">
            <a:extLst>
              <a:ext uri="{FF2B5EF4-FFF2-40B4-BE49-F238E27FC236}">
                <a16:creationId xmlns:a16="http://schemas.microsoft.com/office/drawing/2014/main" id="{C6A543FC-A12F-B485-032D-45D339E06CDA}"/>
              </a:ext>
            </a:extLst>
          </p:cNvPr>
          <p:cNvSpPr>
            <a:spLocks noGrp="1"/>
          </p:cNvSpPr>
          <p:nvPr>
            <p:ph type="subTitle" idx="1"/>
          </p:nvPr>
        </p:nvSpPr>
        <p:spPr>
          <a:xfrm>
            <a:off x="1586884" y="826480"/>
            <a:ext cx="5578346" cy="367800"/>
          </a:xfrm>
        </p:spPr>
        <p:txBody>
          <a:bodyPr/>
          <a:lstStyle/>
          <a:p>
            <a:r>
              <a:rPr lang="en-US" sz="1800" u="none" strike="noStrike" kern="0" spc="0" dirty="0">
                <a:ln>
                  <a:noFill/>
                </a:ln>
                <a:solidFill>
                  <a:srgbClr val="000000"/>
                </a:solidFill>
                <a:effectLst/>
                <a:latin typeface="Times New Roman" panose="02020603050405020304" pitchFamily="18" charset="0"/>
                <a:ea typeface="Times Roman"/>
                <a:cs typeface="Arial Unicode MS" panose="020B0604020202020204" pitchFamily="34" charset="-128"/>
              </a:rPr>
              <a:t>Provided insights into the distribution patterns of Session Duration and Calories Burned.</a:t>
            </a:r>
            <a:endParaRPr lang="en-AE" sz="1800" u="none" strike="noStrike" kern="0" spc="0" dirty="0">
              <a:ln>
                <a:noFill/>
              </a:ln>
              <a:solidFill>
                <a:srgbClr val="000000"/>
              </a:solidFill>
              <a:effectLst/>
              <a:latin typeface="Times Roman"/>
              <a:ea typeface="Times Roman"/>
              <a:cs typeface="Times Roman"/>
            </a:endParaRPr>
          </a:p>
          <a:p>
            <a:endParaRPr lang="en-AE" dirty="0"/>
          </a:p>
        </p:txBody>
      </p:sp>
      <p:pic>
        <p:nvPicPr>
          <p:cNvPr id="6" name="Picture 5">
            <a:extLst>
              <a:ext uri="{FF2B5EF4-FFF2-40B4-BE49-F238E27FC236}">
                <a16:creationId xmlns:a16="http://schemas.microsoft.com/office/drawing/2014/main" id="{7DC4FE79-B4E9-9C0A-C145-2B8504E4673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15992" y="1631161"/>
            <a:ext cx="6120130" cy="3037840"/>
          </a:xfrm>
          <a:prstGeom prst="rect">
            <a:avLst/>
          </a:prstGeom>
          <a:noFill/>
          <a:ln>
            <a:noFill/>
          </a:ln>
        </p:spPr>
      </p:pic>
    </p:spTree>
    <p:extLst>
      <p:ext uri="{BB962C8B-B14F-4D97-AF65-F5344CB8AC3E}">
        <p14:creationId xmlns:p14="http://schemas.microsoft.com/office/powerpoint/2010/main" val="1004748194"/>
      </p:ext>
    </p:extLst>
  </p:cSld>
  <p:clrMapOvr>
    <a:masterClrMapping/>
  </p:clrMapOvr>
</p:sld>
</file>

<file path=ppt/theme/theme1.xml><?xml version="1.0" encoding="utf-8"?>
<a:theme xmlns:a="http://schemas.openxmlformats.org/drawingml/2006/main" name="Tech Startup XL by Slidesgo">
  <a:themeElements>
    <a:clrScheme name="Simple Light">
      <a:dk1>
        <a:srgbClr val="000000"/>
      </a:dk1>
      <a:lt1>
        <a:srgbClr val="FFFFFF"/>
      </a:lt1>
      <a:dk2>
        <a:srgbClr val="595959"/>
      </a:dk2>
      <a:lt2>
        <a:srgbClr val="EEEEEE"/>
      </a:lt2>
      <a:accent1>
        <a:srgbClr val="88D3CE"/>
      </a:accent1>
      <a:accent2>
        <a:srgbClr val="423864"/>
      </a:accent2>
      <a:accent3>
        <a:srgbClr val="78909C"/>
      </a:accent3>
      <a:accent4>
        <a:srgbClr val="88D3CE"/>
      </a:accent4>
      <a:accent5>
        <a:srgbClr val="0097A7"/>
      </a:accent5>
      <a:accent6>
        <a:srgbClr val="423864"/>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391</Words>
  <Application>Microsoft Macintosh PowerPoint</Application>
  <PresentationFormat>On-screen Show (16:9)</PresentationFormat>
  <Paragraphs>27</Paragraphs>
  <Slides>17</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Roboto Condensed Light</vt:lpstr>
      <vt:lpstr>Fira Sans Extra Condensed Medium</vt:lpstr>
      <vt:lpstr>Times Roman</vt:lpstr>
      <vt:lpstr>Courier New</vt:lpstr>
      <vt:lpstr>Arial</vt:lpstr>
      <vt:lpstr>Squada One</vt:lpstr>
      <vt:lpstr>-webkit-standard</vt:lpstr>
      <vt:lpstr>Times New Roman</vt:lpstr>
      <vt:lpstr>Helvetica Neue</vt:lpstr>
      <vt:lpstr>Livvic</vt:lpstr>
      <vt:lpstr>Tech Startup XL by Slidesgo</vt:lpstr>
      <vt:lpstr>  Analyzing the Impact of Workout Frequency and Session Duration on Calories Burned among Gym Members  Course: CIS 2423 - Programming for Data Analytics  </vt:lpstr>
      <vt:lpstr>Executive Summary:  </vt:lpstr>
      <vt:lpstr>Independent Variables: Workout_Frequency (days/week): The number of days per week a gym member works out. Session_Duration (hours): The average duration of each workout session.  Dependent Variable: Calories_Burned: The total number of calories burned per session. This is the target variable we aim to predict based on the workout behavior. </vt:lpstr>
      <vt:lpstr>Descriptive Statistics &amp; Sampling</vt:lpstr>
      <vt:lpstr>Descriptive Statistics &amp; Sampling</vt:lpstr>
      <vt:lpstr>Descriptive Statistics &amp; Sampling</vt:lpstr>
      <vt:lpstr>Data Visualization</vt:lpstr>
      <vt:lpstr>Box Plot:</vt:lpstr>
      <vt:lpstr>Histograms:</vt:lpstr>
      <vt:lpstr>  Heat Map:</vt:lpstr>
      <vt:lpstr>Hypothesis Testing</vt:lpstr>
      <vt:lpstr>T-Test</vt:lpstr>
      <vt:lpstr>Regression Analysis</vt:lpstr>
      <vt:lpstr>Multiple Linear Regression</vt:lpstr>
      <vt:lpstr>Classification Models</vt:lpstr>
      <vt:lpstr>Model Evaluation</vt:lpstr>
      <vt:lpstr>Clustering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Analyzing the Impact of Workout Frequency and Session Duration on Calories Burned among Gym Members  Course: CIS 2423 - Programming for Data Analytics  </dc:title>
  <cp:lastModifiedBy>Asmaa Saleh Salmeen Mohamed Aljaberi(H00500852)</cp:lastModifiedBy>
  <cp:revision>2</cp:revision>
  <dcterms:modified xsi:type="dcterms:W3CDTF">2025-05-05T17:50:28Z</dcterms:modified>
</cp:coreProperties>
</file>